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6"/>
  </p:notesMasterIdLst>
  <p:sldIdLst>
    <p:sldId id="699" r:id="rId3"/>
    <p:sldId id="704" r:id="rId4"/>
    <p:sldId id="703" r:id="rId5"/>
    <p:sldId id="705" r:id="rId6"/>
    <p:sldId id="706" r:id="rId7"/>
    <p:sldId id="707" r:id="rId8"/>
    <p:sldId id="708" r:id="rId9"/>
    <p:sldId id="709" r:id="rId10"/>
    <p:sldId id="710" r:id="rId11"/>
    <p:sldId id="711" r:id="rId12"/>
    <p:sldId id="712" r:id="rId13"/>
    <p:sldId id="713" r:id="rId14"/>
    <p:sldId id="714" r:id="rId15"/>
    <p:sldId id="715" r:id="rId16"/>
    <p:sldId id="716" r:id="rId17"/>
    <p:sldId id="717" r:id="rId18"/>
    <p:sldId id="718" r:id="rId19"/>
    <p:sldId id="719" r:id="rId20"/>
    <p:sldId id="720" r:id="rId21"/>
    <p:sldId id="721" r:id="rId22"/>
    <p:sldId id="722" r:id="rId23"/>
    <p:sldId id="701" r:id="rId24"/>
    <p:sldId id="702" r:id="rId25"/>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1C86"/>
    <a:srgbClr val="DC0173"/>
    <a:srgbClr val="600477"/>
    <a:srgbClr val="E14A30"/>
    <a:srgbClr val="FFCCFF"/>
    <a:srgbClr val="499DCC"/>
    <a:srgbClr val="FFCE33"/>
    <a:srgbClr val="22B1BF"/>
    <a:srgbClr val="D83F3F"/>
    <a:srgbClr val="2462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30" autoAdjust="0"/>
    <p:restoredTop sz="86447" autoAdjust="0"/>
  </p:normalViewPr>
  <p:slideViewPr>
    <p:cSldViewPr snapToGrid="0">
      <p:cViewPr varScale="1">
        <p:scale>
          <a:sx n="67" d="100"/>
          <a:sy n="67" d="100"/>
        </p:scale>
        <p:origin x="715"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20"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EA8BF3-28B4-4D29-8143-291BBD75E4ED}" type="datetimeFigureOut">
              <a:rPr lang="vi-VN" smtClean="0"/>
              <a:t>15/01/2022</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7BCFDA-27A2-45EC-9890-6B4CDA215AA0}" type="slidenum">
              <a:rPr lang="vi-VN" smtClean="0"/>
              <a:t>‹#›</a:t>
            </a:fld>
            <a:endParaRPr lang="vi-VN"/>
          </a:p>
        </p:txBody>
      </p:sp>
    </p:spTree>
    <p:extLst>
      <p:ext uri="{BB962C8B-B14F-4D97-AF65-F5344CB8AC3E}">
        <p14:creationId xmlns:p14="http://schemas.microsoft.com/office/powerpoint/2010/main" val="3975822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D7BCFDA-27A2-45EC-9890-6B4CDA215AA0}" type="slidenum">
              <a:rPr lang="vi-VN" smtClean="0"/>
              <a:t>1</a:t>
            </a:fld>
            <a:endParaRPr lang="vi-VN"/>
          </a:p>
        </p:txBody>
      </p:sp>
    </p:spTree>
    <p:extLst>
      <p:ext uri="{BB962C8B-B14F-4D97-AF65-F5344CB8AC3E}">
        <p14:creationId xmlns:p14="http://schemas.microsoft.com/office/powerpoint/2010/main" val="18313488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312BD-C957-47F6-9609-7C3D10866FBF}"/>
              </a:ext>
            </a:extLst>
          </p:cNvPr>
          <p:cNvSpPr>
            <a:spLocks noGrp="1"/>
          </p:cNvSpPr>
          <p:nvPr>
            <p:ph type="ctrTitle"/>
          </p:nvPr>
        </p:nvSpPr>
        <p:spPr>
          <a:xfrm>
            <a:off x="1524000" y="1122362"/>
            <a:ext cx="9144000" cy="2986417"/>
          </a:xfrm>
        </p:spPr>
        <p:txBody>
          <a:bodyPr anchor="b"/>
          <a:lstStyle>
            <a:lvl1pPr algn="ctr">
              <a:defRPr sz="4800">
                <a:solidFill>
                  <a:schemeClr val="tx1"/>
                </a:solidFill>
              </a:defRPr>
            </a:lvl1pPr>
          </a:lstStyle>
          <a:p>
            <a:r>
              <a:rPr lang="en-US"/>
              <a:t>Click to edit Master title style</a:t>
            </a:r>
            <a:endParaRPr lang="vi-VN"/>
          </a:p>
        </p:txBody>
      </p:sp>
      <p:sp>
        <p:nvSpPr>
          <p:cNvPr id="3" name="Subtitle 2">
            <a:extLst>
              <a:ext uri="{FF2B5EF4-FFF2-40B4-BE49-F238E27FC236}">
                <a16:creationId xmlns:a16="http://schemas.microsoft.com/office/drawing/2014/main" id="{6F25837F-8C6B-4F04-9A01-36F9C0777BE7}"/>
              </a:ext>
            </a:extLst>
          </p:cNvPr>
          <p:cNvSpPr>
            <a:spLocks noGrp="1"/>
          </p:cNvSpPr>
          <p:nvPr>
            <p:ph type="subTitle" idx="1"/>
          </p:nvPr>
        </p:nvSpPr>
        <p:spPr>
          <a:xfrm>
            <a:off x="1524000" y="4190260"/>
            <a:ext cx="9144000" cy="106754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5" name="Footer Placeholder 4">
            <a:extLst>
              <a:ext uri="{FF2B5EF4-FFF2-40B4-BE49-F238E27FC236}">
                <a16:creationId xmlns:a16="http://schemas.microsoft.com/office/drawing/2014/main" id="{CA208C0B-8F0E-45AC-8A5F-73E91FFE6A07}"/>
              </a:ext>
            </a:extLst>
          </p:cNvPr>
          <p:cNvSpPr>
            <a:spLocks noGrp="1"/>
          </p:cNvSpPr>
          <p:nvPr>
            <p:ph type="ftr" sz="quarter" idx="11"/>
          </p:nvPr>
        </p:nvSpPr>
        <p:spPr/>
        <p:txBody>
          <a:bodyPr/>
          <a:lstStyle/>
          <a:p>
            <a:r>
              <a:rPr lang="vi-VN"/>
              <a:t>Bài 01-Giới thiệu về XML và Namespaces </a:t>
            </a:r>
          </a:p>
        </p:txBody>
      </p:sp>
      <p:sp>
        <p:nvSpPr>
          <p:cNvPr id="6" name="Slide Number Placeholder 5">
            <a:extLst>
              <a:ext uri="{FF2B5EF4-FFF2-40B4-BE49-F238E27FC236}">
                <a16:creationId xmlns:a16="http://schemas.microsoft.com/office/drawing/2014/main" id="{6E09A07F-AF8B-455B-9CF1-96C49D9DF43A}"/>
              </a:ext>
            </a:extLst>
          </p:cNvPr>
          <p:cNvSpPr>
            <a:spLocks noGrp="1"/>
          </p:cNvSpPr>
          <p:nvPr>
            <p:ph type="sldNum" sz="quarter" idx="12"/>
          </p:nvPr>
        </p:nvSpPr>
        <p:spPr/>
        <p:txBody>
          <a:bodyPr/>
          <a:lstStyle/>
          <a:p>
            <a:fld id="{201540FA-0942-482B-9F37-EA3921DFDA04}" type="slidenum">
              <a:rPr lang="vi-VN" smtClean="0"/>
              <a:t>‹#›</a:t>
            </a:fld>
            <a:endParaRPr lang="vi-VN"/>
          </a:p>
        </p:txBody>
      </p:sp>
      <p:sp>
        <p:nvSpPr>
          <p:cNvPr id="19" name="Rectangle 18"/>
          <p:cNvSpPr/>
          <p:nvPr userDrawn="1"/>
        </p:nvSpPr>
        <p:spPr>
          <a:xfrm>
            <a:off x="0" y="-17461"/>
            <a:ext cx="12192000" cy="621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0" y="-19041"/>
            <a:ext cx="12200878" cy="695325"/>
          </a:xfrm>
          <a:prstGeom prst="rect">
            <a:avLst/>
          </a:prstGeom>
        </p:spPr>
      </p:pic>
    </p:spTree>
    <p:extLst>
      <p:ext uri="{BB962C8B-B14F-4D97-AF65-F5344CB8AC3E}">
        <p14:creationId xmlns:p14="http://schemas.microsoft.com/office/powerpoint/2010/main" val="555618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76E83-14A5-4D2B-8BD8-37CA5F407F3F}"/>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CD8F40AB-8BDC-4478-9707-A74E879847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A7A20860-B9BF-4AF1-8512-F46CCEB9F900}"/>
              </a:ext>
            </a:extLst>
          </p:cNvPr>
          <p:cNvSpPr>
            <a:spLocks noGrp="1"/>
          </p:cNvSpPr>
          <p:nvPr>
            <p:ph type="ftr" sz="quarter" idx="11"/>
          </p:nvPr>
        </p:nvSpPr>
        <p:spPr/>
        <p:txBody>
          <a:bodyPr/>
          <a:lstStyle/>
          <a:p>
            <a:r>
              <a:rPr lang="vi-VN"/>
              <a:t>Bài 01-Giới thiệu về XML và Namespaces </a:t>
            </a:r>
          </a:p>
        </p:txBody>
      </p:sp>
      <p:sp>
        <p:nvSpPr>
          <p:cNvPr id="6" name="Slide Number Placeholder 5">
            <a:extLst>
              <a:ext uri="{FF2B5EF4-FFF2-40B4-BE49-F238E27FC236}">
                <a16:creationId xmlns:a16="http://schemas.microsoft.com/office/drawing/2014/main" id="{E3CC4875-5E3B-4A11-AE37-35EB7F30EC11}"/>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05153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0BEEA7-B126-4372-8699-B148BE7750B5}"/>
              </a:ext>
            </a:extLst>
          </p:cNvPr>
          <p:cNvSpPr>
            <a:spLocks noGrp="1"/>
          </p:cNvSpPr>
          <p:nvPr>
            <p:ph type="title" orient="vert"/>
          </p:nvPr>
        </p:nvSpPr>
        <p:spPr>
          <a:xfrm>
            <a:off x="8724901" y="365125"/>
            <a:ext cx="2628901"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EF233BDC-705A-47B0-8E6C-FB68332FC475}"/>
              </a:ext>
            </a:extLst>
          </p:cNvPr>
          <p:cNvSpPr>
            <a:spLocks noGrp="1"/>
          </p:cNvSpPr>
          <p:nvPr>
            <p:ph type="body" orient="vert" idx="1"/>
          </p:nvPr>
        </p:nvSpPr>
        <p:spPr>
          <a:xfrm>
            <a:off x="838201" y="365125"/>
            <a:ext cx="7734301"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AB63FCCF-8987-4909-99D0-0703AD4FFF7B}"/>
              </a:ext>
            </a:extLst>
          </p:cNvPr>
          <p:cNvSpPr>
            <a:spLocks noGrp="1"/>
          </p:cNvSpPr>
          <p:nvPr>
            <p:ph type="ftr" sz="quarter" idx="11"/>
          </p:nvPr>
        </p:nvSpPr>
        <p:spPr/>
        <p:txBody>
          <a:bodyPr/>
          <a:lstStyle/>
          <a:p>
            <a:r>
              <a:rPr lang="vi-VN"/>
              <a:t>Bài 01-Giới thiệu về XML và Namespaces </a:t>
            </a:r>
          </a:p>
        </p:txBody>
      </p:sp>
      <p:sp>
        <p:nvSpPr>
          <p:cNvPr id="6" name="Slide Number Placeholder 5">
            <a:extLst>
              <a:ext uri="{FF2B5EF4-FFF2-40B4-BE49-F238E27FC236}">
                <a16:creationId xmlns:a16="http://schemas.microsoft.com/office/drawing/2014/main" id="{4A2C0C29-05BA-42B7-9995-CFE659002D3C}"/>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255923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125767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26355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26964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56732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168446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789943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169424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8510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5DB36-0E1A-4848-9EC4-0357353DE174}"/>
              </a:ext>
            </a:extLst>
          </p:cNvPr>
          <p:cNvSpPr>
            <a:spLocks noGrp="1"/>
          </p:cNvSpPr>
          <p:nvPr>
            <p:ph type="title"/>
          </p:nvPr>
        </p:nvSpPr>
        <p:spPr/>
        <p:txBody>
          <a:bodyPr/>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FA6304AB-C35A-491B-A8FE-97CA94F03A39}"/>
              </a:ext>
            </a:extLst>
          </p:cNvPr>
          <p:cNvSpPr>
            <a:spLocks noGrp="1"/>
          </p:cNvSpPr>
          <p:nvPr>
            <p:ph idx="1"/>
          </p:nvPr>
        </p:nvSpPr>
        <p:spPr>
          <a:xfrm>
            <a:off x="20827" y="692458"/>
            <a:ext cx="12096884" cy="54845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9EBB10F6-26BA-42E8-AA86-7CD09DC437EF}"/>
              </a:ext>
            </a:extLst>
          </p:cNvPr>
          <p:cNvSpPr>
            <a:spLocks noGrp="1"/>
          </p:cNvSpPr>
          <p:nvPr>
            <p:ph type="ftr" sz="quarter" idx="11"/>
          </p:nvPr>
        </p:nvSpPr>
        <p:spPr/>
        <p:txBody>
          <a:bodyPr/>
          <a:lstStyle/>
          <a:p>
            <a:r>
              <a:rPr lang="vi-VN"/>
              <a:t>Bài 01-Giới thiệu về XML và Namespaces </a:t>
            </a:r>
          </a:p>
        </p:txBody>
      </p:sp>
      <p:sp>
        <p:nvSpPr>
          <p:cNvPr id="6" name="Slide Number Placeholder 5">
            <a:extLst>
              <a:ext uri="{FF2B5EF4-FFF2-40B4-BE49-F238E27FC236}">
                <a16:creationId xmlns:a16="http://schemas.microsoft.com/office/drawing/2014/main" id="{182C4C3B-D2A7-494D-91D6-C50AFF1D92E2}"/>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752030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01155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03473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0874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320368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457783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8359820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5447393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632075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948233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7988A-A6C1-44F8-989C-25538012A949}"/>
              </a:ext>
            </a:extLst>
          </p:cNvPr>
          <p:cNvSpPr>
            <a:spLocks noGrp="1"/>
          </p:cNvSpPr>
          <p:nvPr>
            <p:ph type="title"/>
          </p:nvPr>
        </p:nvSpPr>
        <p:spPr>
          <a:xfrm>
            <a:off x="831850" y="1709740"/>
            <a:ext cx="10515600" cy="2852737"/>
          </a:xfrm>
        </p:spPr>
        <p:txBody>
          <a:bodyPr anchor="b"/>
          <a:lstStyle>
            <a:lvl1pPr>
              <a:defRPr sz="6000">
                <a:solidFill>
                  <a:schemeClr val="tx1"/>
                </a:solidFill>
              </a:defRPr>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0AD72AA3-3B8D-4D07-8910-FAAA0FB282F6}"/>
              </a:ext>
            </a:extLst>
          </p:cNvPr>
          <p:cNvSpPr>
            <a:spLocks noGrp="1"/>
          </p:cNvSpPr>
          <p:nvPr>
            <p:ph type="body" idx="1"/>
          </p:nvPr>
        </p:nvSpPr>
        <p:spPr>
          <a:xfrm>
            <a:off x="831850" y="4589464"/>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a:extLst>
              <a:ext uri="{FF2B5EF4-FFF2-40B4-BE49-F238E27FC236}">
                <a16:creationId xmlns:a16="http://schemas.microsoft.com/office/drawing/2014/main" id="{B76AEAB1-CE8E-41F6-9D98-3609367C9D2D}"/>
              </a:ext>
            </a:extLst>
          </p:cNvPr>
          <p:cNvSpPr>
            <a:spLocks noGrp="1"/>
          </p:cNvSpPr>
          <p:nvPr>
            <p:ph type="ftr" sz="quarter" idx="11"/>
          </p:nvPr>
        </p:nvSpPr>
        <p:spPr/>
        <p:txBody>
          <a:bodyPr/>
          <a:lstStyle/>
          <a:p>
            <a:r>
              <a:rPr lang="vi-VN"/>
              <a:t>Bài 01-Giới thiệu về XML và Namespaces </a:t>
            </a:r>
          </a:p>
        </p:txBody>
      </p:sp>
      <p:sp>
        <p:nvSpPr>
          <p:cNvPr id="6" name="Slide Number Placeholder 5">
            <a:extLst>
              <a:ext uri="{FF2B5EF4-FFF2-40B4-BE49-F238E27FC236}">
                <a16:creationId xmlns:a16="http://schemas.microsoft.com/office/drawing/2014/main" id="{51D9D7EE-D098-488F-8300-7C134D4A89B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971497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B5830-E696-45A2-A73B-510DD9130F2C}"/>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ACCEA849-81E2-4BE0-8290-8FBE0ADC602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3B0BFD9A-38D6-4834-BCC3-516D2B666C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a:extLst>
              <a:ext uri="{FF2B5EF4-FFF2-40B4-BE49-F238E27FC236}">
                <a16:creationId xmlns:a16="http://schemas.microsoft.com/office/drawing/2014/main" id="{429C265C-E30A-48D2-A801-93AED488797D}"/>
              </a:ext>
            </a:extLst>
          </p:cNvPr>
          <p:cNvSpPr>
            <a:spLocks noGrp="1"/>
          </p:cNvSpPr>
          <p:nvPr>
            <p:ph type="ftr" sz="quarter" idx="11"/>
          </p:nvPr>
        </p:nvSpPr>
        <p:spPr/>
        <p:txBody>
          <a:bodyPr/>
          <a:lstStyle/>
          <a:p>
            <a:r>
              <a:rPr lang="vi-VN"/>
              <a:t>Bài 01-Giới thiệu về XML và Namespaces </a:t>
            </a:r>
          </a:p>
        </p:txBody>
      </p:sp>
      <p:sp>
        <p:nvSpPr>
          <p:cNvPr id="7" name="Slide Number Placeholder 6">
            <a:extLst>
              <a:ext uri="{FF2B5EF4-FFF2-40B4-BE49-F238E27FC236}">
                <a16:creationId xmlns:a16="http://schemas.microsoft.com/office/drawing/2014/main" id="{0F65783E-592F-4F93-AC1E-0627B82CA21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01739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2A0-2646-48E5-9972-455E34C110A2}"/>
              </a:ext>
            </a:extLst>
          </p:cNvPr>
          <p:cNvSpPr>
            <a:spLocks noGrp="1"/>
          </p:cNvSpPr>
          <p:nvPr>
            <p:ph type="title"/>
          </p:nvPr>
        </p:nvSpPr>
        <p:spPr>
          <a:xfrm>
            <a:off x="839788" y="365127"/>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8CDF8A5D-FBEE-4509-BC77-79CAD42F5199}"/>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0DB4538-9808-4815-9F15-516B1C4F9DAD}"/>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255EF3D2-69F5-405F-8043-FB1CADAF22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342D84-AFF6-481A-A58F-DFBC67D3113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A4250199-E5D5-4B01-AFD8-27A51BAA5FBE}"/>
              </a:ext>
            </a:extLst>
          </p:cNvPr>
          <p:cNvSpPr>
            <a:spLocks noGrp="1"/>
          </p:cNvSpPr>
          <p:nvPr>
            <p:ph type="dt" sz="half" idx="10"/>
          </p:nvPr>
        </p:nvSpPr>
        <p:spPr>
          <a:xfrm>
            <a:off x="270029" y="6423557"/>
            <a:ext cx="2743200" cy="365125"/>
          </a:xfrm>
          <a:prstGeom prst="rect">
            <a:avLst/>
          </a:prstGeom>
        </p:spPr>
        <p:txBody>
          <a:bodyPr/>
          <a:lstStyle/>
          <a:p>
            <a:endParaRPr lang="vi-VN"/>
          </a:p>
        </p:txBody>
      </p:sp>
      <p:sp>
        <p:nvSpPr>
          <p:cNvPr id="8" name="Footer Placeholder 7">
            <a:extLst>
              <a:ext uri="{FF2B5EF4-FFF2-40B4-BE49-F238E27FC236}">
                <a16:creationId xmlns:a16="http://schemas.microsoft.com/office/drawing/2014/main" id="{02945508-0E62-4D58-B97F-7824F785120F}"/>
              </a:ext>
            </a:extLst>
          </p:cNvPr>
          <p:cNvSpPr>
            <a:spLocks noGrp="1"/>
          </p:cNvSpPr>
          <p:nvPr>
            <p:ph type="ftr" sz="quarter" idx="11"/>
          </p:nvPr>
        </p:nvSpPr>
        <p:spPr/>
        <p:txBody>
          <a:bodyPr/>
          <a:lstStyle/>
          <a:p>
            <a:r>
              <a:rPr lang="vi-VN"/>
              <a:t>Bài 01-Giới thiệu về XML và Namespaces </a:t>
            </a:r>
          </a:p>
        </p:txBody>
      </p:sp>
      <p:sp>
        <p:nvSpPr>
          <p:cNvPr id="9" name="Slide Number Placeholder 8">
            <a:extLst>
              <a:ext uri="{FF2B5EF4-FFF2-40B4-BE49-F238E27FC236}">
                <a16:creationId xmlns:a16="http://schemas.microsoft.com/office/drawing/2014/main" id="{853C82BA-2516-4372-948C-C42C8D601DDA}"/>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574535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32CF8-7D5B-480F-B838-D37A5DBB7373}"/>
              </a:ext>
            </a:extLst>
          </p:cNvPr>
          <p:cNvSpPr>
            <a:spLocks noGrp="1"/>
          </p:cNvSpPr>
          <p:nvPr>
            <p:ph type="title"/>
          </p:nvPr>
        </p:nvSpPr>
        <p:spPr>
          <a:xfrm>
            <a:off x="1148919" y="862277"/>
            <a:ext cx="10515600" cy="1325563"/>
          </a:xfrm>
        </p:spPr>
        <p:txBody>
          <a:bodyPr/>
          <a:lstStyle/>
          <a:p>
            <a:r>
              <a:rPr lang="en-US"/>
              <a:t>Click to edit Master title style</a:t>
            </a:r>
            <a:endParaRPr lang="vi-VN"/>
          </a:p>
        </p:txBody>
      </p:sp>
      <p:sp>
        <p:nvSpPr>
          <p:cNvPr id="4" name="Footer Placeholder 3">
            <a:extLst>
              <a:ext uri="{FF2B5EF4-FFF2-40B4-BE49-F238E27FC236}">
                <a16:creationId xmlns:a16="http://schemas.microsoft.com/office/drawing/2014/main" id="{7001EAA6-3DD2-4DF1-87F1-630AA89650CF}"/>
              </a:ext>
            </a:extLst>
          </p:cNvPr>
          <p:cNvSpPr>
            <a:spLocks noGrp="1"/>
          </p:cNvSpPr>
          <p:nvPr>
            <p:ph type="ftr" sz="quarter" idx="11"/>
          </p:nvPr>
        </p:nvSpPr>
        <p:spPr/>
        <p:txBody>
          <a:bodyPr/>
          <a:lstStyle/>
          <a:p>
            <a:r>
              <a:rPr lang="vi-VN"/>
              <a:t>Bài 01-Giới thiệu về XML và Namespaces </a:t>
            </a:r>
          </a:p>
        </p:txBody>
      </p:sp>
      <p:sp>
        <p:nvSpPr>
          <p:cNvPr id="5" name="Slide Number Placeholder 4">
            <a:extLst>
              <a:ext uri="{FF2B5EF4-FFF2-40B4-BE49-F238E27FC236}">
                <a16:creationId xmlns:a16="http://schemas.microsoft.com/office/drawing/2014/main" id="{C01EB5FC-C2FB-4B79-866B-8D399692153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708805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AB12899-CA56-4BE2-97B2-2C904F70CB69}"/>
              </a:ext>
            </a:extLst>
          </p:cNvPr>
          <p:cNvSpPr>
            <a:spLocks noGrp="1"/>
          </p:cNvSpPr>
          <p:nvPr>
            <p:ph type="ftr" sz="quarter" idx="11"/>
          </p:nvPr>
        </p:nvSpPr>
        <p:spPr/>
        <p:txBody>
          <a:bodyPr/>
          <a:lstStyle/>
          <a:p>
            <a:r>
              <a:rPr lang="vi-VN"/>
              <a:t>Bài 01-Giới thiệu về XML và Namespaces </a:t>
            </a:r>
          </a:p>
        </p:txBody>
      </p:sp>
      <p:sp>
        <p:nvSpPr>
          <p:cNvPr id="4" name="Slide Number Placeholder 3">
            <a:extLst>
              <a:ext uri="{FF2B5EF4-FFF2-40B4-BE49-F238E27FC236}">
                <a16:creationId xmlns:a16="http://schemas.microsoft.com/office/drawing/2014/main" id="{8135D1DF-A72A-4D3A-8D9E-88BB9A2F07CB}"/>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5335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A6FAD-590D-4C74-BFAB-36CE7BBE6DB5}"/>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C5D11820-EF58-41A0-9238-4484DE45EE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59039D08-D2DE-41F0-BD50-656487C5B9EA}"/>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158CBDDC-3B3A-46C4-90C0-AE77DE5DAE28}"/>
              </a:ext>
            </a:extLst>
          </p:cNvPr>
          <p:cNvSpPr>
            <a:spLocks noGrp="1"/>
          </p:cNvSpPr>
          <p:nvPr>
            <p:ph type="ftr" sz="quarter" idx="11"/>
          </p:nvPr>
        </p:nvSpPr>
        <p:spPr/>
        <p:txBody>
          <a:bodyPr/>
          <a:lstStyle/>
          <a:p>
            <a:r>
              <a:rPr lang="vi-VN"/>
              <a:t>Bài 01-Giới thiệu về XML và Namespaces </a:t>
            </a:r>
          </a:p>
        </p:txBody>
      </p:sp>
      <p:sp>
        <p:nvSpPr>
          <p:cNvPr id="7" name="Slide Number Placeholder 6">
            <a:extLst>
              <a:ext uri="{FF2B5EF4-FFF2-40B4-BE49-F238E27FC236}">
                <a16:creationId xmlns:a16="http://schemas.microsoft.com/office/drawing/2014/main" id="{00883556-34F2-49D4-9236-E7E80B371CA5}"/>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4281429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412E6-03E9-40E7-93E1-5843478C69E8}"/>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CB10C008-C2FC-44E0-97D1-C6F97F4647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3BB827DE-C886-4A35-9A24-45609CBB2E98}"/>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id="{D17351EB-00F6-4AA9-B602-2A7F9A439DB5}"/>
              </a:ext>
            </a:extLst>
          </p:cNvPr>
          <p:cNvSpPr>
            <a:spLocks noGrp="1"/>
          </p:cNvSpPr>
          <p:nvPr>
            <p:ph type="ftr" sz="quarter" idx="11"/>
          </p:nvPr>
        </p:nvSpPr>
        <p:spPr/>
        <p:txBody>
          <a:bodyPr/>
          <a:lstStyle/>
          <a:p>
            <a:r>
              <a:rPr lang="vi-VN"/>
              <a:t>Bài 01-Giới thiệu về XML và Namespaces </a:t>
            </a:r>
          </a:p>
        </p:txBody>
      </p:sp>
      <p:sp>
        <p:nvSpPr>
          <p:cNvPr id="7" name="Slide Number Placeholder 6">
            <a:extLst>
              <a:ext uri="{FF2B5EF4-FFF2-40B4-BE49-F238E27FC236}">
                <a16:creationId xmlns:a16="http://schemas.microsoft.com/office/drawing/2014/main" id="{508FB513-8A03-47A7-ABA9-5790C24D848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781709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9" name="Picture 18"/>
          <p:cNvPicPr/>
          <p:nvPr userDrawn="1"/>
        </p:nvPicPr>
        <p:blipFill rotWithShape="1">
          <a:blip r:embed="rId13" cstate="print">
            <a:extLst>
              <a:ext uri="{28A0092B-C50C-407E-A947-70E740481C1C}">
                <a14:useLocalDpi xmlns:a14="http://schemas.microsoft.com/office/drawing/2010/main" val="0"/>
              </a:ext>
            </a:extLst>
          </a:blip>
          <a:srcRect b="77519"/>
          <a:stretch/>
        </p:blipFill>
        <p:spPr>
          <a:xfrm flipH="1">
            <a:off x="0" y="-19411"/>
            <a:ext cx="12192000" cy="622131"/>
          </a:xfrm>
          <a:prstGeom prst="rect">
            <a:avLst/>
          </a:prstGeom>
        </p:spPr>
      </p:pic>
      <p:pic>
        <p:nvPicPr>
          <p:cNvPr id="7" name="Picture 6"/>
          <p:cNvPicPr/>
          <p:nvPr userDrawn="1"/>
        </p:nvPicPr>
        <p:blipFill rotWithShape="1">
          <a:blip r:embed="rId1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Title Placeholder 1">
            <a:extLst>
              <a:ext uri="{FF2B5EF4-FFF2-40B4-BE49-F238E27FC236}">
                <a16:creationId xmlns:a16="http://schemas.microsoft.com/office/drawing/2014/main" id="{E2157EF0-FA0D-46AC-A44E-30439F0D6C34}"/>
              </a:ext>
            </a:extLst>
          </p:cNvPr>
          <p:cNvSpPr>
            <a:spLocks noGrp="1"/>
          </p:cNvSpPr>
          <p:nvPr>
            <p:ph type="title"/>
          </p:nvPr>
        </p:nvSpPr>
        <p:spPr>
          <a:xfrm>
            <a:off x="30041" y="31548"/>
            <a:ext cx="12096883" cy="532660"/>
          </a:xfrm>
          <a:prstGeom prst="rect">
            <a:avLst/>
          </a:prstGeom>
        </p:spPr>
        <p:txBody>
          <a:bodyPr vert="horz" lIns="91440" tIns="45720" rIns="91440" bIns="45720" rtlCol="0" anchor="ctr">
            <a:no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AF22E43A-7AD2-4208-A5E2-3728C5E806F7}"/>
              </a:ext>
            </a:extLst>
          </p:cNvPr>
          <p:cNvSpPr>
            <a:spLocks noGrp="1"/>
          </p:cNvSpPr>
          <p:nvPr>
            <p:ph type="body" idx="1"/>
          </p:nvPr>
        </p:nvSpPr>
        <p:spPr>
          <a:xfrm>
            <a:off x="20827" y="801157"/>
            <a:ext cx="12096884" cy="537580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id="{78AFBBC9-B8F7-4D8D-91A2-703D35B1E853}"/>
              </a:ext>
            </a:extLst>
          </p:cNvPr>
          <p:cNvSpPr>
            <a:spLocks noGrp="1"/>
          </p:cNvSpPr>
          <p:nvPr>
            <p:ph type="ftr" sz="quarter" idx="3"/>
          </p:nvPr>
        </p:nvSpPr>
        <p:spPr>
          <a:xfrm>
            <a:off x="107738" y="6434136"/>
            <a:ext cx="11261290" cy="365125"/>
          </a:xfrm>
          <a:prstGeom prst="rect">
            <a:avLst/>
          </a:prstGeom>
        </p:spPr>
        <p:txBody>
          <a:bodyPr vert="horz" lIns="91440" tIns="45720" rIns="91440" bIns="45720" rtlCol="0" anchor="ctr"/>
          <a:lstStyle>
            <a:lvl1pPr algn="ctr">
              <a:defRPr sz="1200">
                <a:solidFill>
                  <a:schemeClr val="bg1"/>
                </a:solidFill>
              </a:defRPr>
            </a:lvl1pPr>
          </a:lstStyle>
          <a:p>
            <a:r>
              <a:rPr lang="vi-VN"/>
              <a:t>Bài 01-Giới thiệu về XML và Namespaces </a:t>
            </a:r>
          </a:p>
        </p:txBody>
      </p:sp>
      <p:sp>
        <p:nvSpPr>
          <p:cNvPr id="6" name="Slide Number Placeholder 5">
            <a:extLst>
              <a:ext uri="{FF2B5EF4-FFF2-40B4-BE49-F238E27FC236}">
                <a16:creationId xmlns:a16="http://schemas.microsoft.com/office/drawing/2014/main" id="{578D43B6-A609-4282-AF56-EEAE2079EC07}"/>
              </a:ext>
            </a:extLst>
          </p:cNvPr>
          <p:cNvSpPr>
            <a:spLocks noGrp="1"/>
          </p:cNvSpPr>
          <p:nvPr>
            <p:ph type="sldNum" sz="quarter" idx="4"/>
          </p:nvPr>
        </p:nvSpPr>
        <p:spPr>
          <a:xfrm>
            <a:off x="11443317" y="6423618"/>
            <a:ext cx="674394" cy="365125"/>
          </a:xfrm>
          <a:prstGeom prst="rect">
            <a:avLst/>
          </a:prstGeom>
        </p:spPr>
        <p:txBody>
          <a:bodyPr vert="horz" lIns="91440" tIns="45720" rIns="91440" bIns="45720" rtlCol="0" anchor="ctr"/>
          <a:lstStyle>
            <a:lvl1pPr algn="r">
              <a:defRPr sz="1200">
                <a:solidFill>
                  <a:schemeClr val="bg1"/>
                </a:solidFill>
              </a:defRPr>
            </a:lvl1pPr>
          </a:lstStyle>
          <a:p>
            <a:fld id="{201540FA-0942-482B-9F37-EA3921DFDA04}" type="slidenum">
              <a:rPr lang="vi-VN" smtClean="0"/>
              <a:pPr/>
              <a:t>‹#›</a:t>
            </a:fld>
            <a:endParaRPr lang="vi-VN"/>
          </a:p>
        </p:txBody>
      </p:sp>
    </p:spTree>
    <p:extLst>
      <p:ext uri="{BB962C8B-B14F-4D97-AF65-F5344CB8AC3E}">
        <p14:creationId xmlns:p14="http://schemas.microsoft.com/office/powerpoint/2010/main" val="2057100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000" kern="1200">
          <a:solidFill>
            <a:schemeClr val="bg1"/>
          </a:solidFill>
          <a:latin typeface="Arial" panose="020B0604020202020204" pitchFamily="34" charset="0"/>
          <a:ea typeface="Tahoma" panose="020B0604030504040204" pitchFamily="34" charset="0"/>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231964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ctrTitle"/>
          </p:nvPr>
        </p:nvSpPr>
        <p:spPr>
          <a:xfrm>
            <a:off x="1524000" y="2106706"/>
            <a:ext cx="9144000" cy="2504097"/>
          </a:xfrm>
        </p:spPr>
        <p:txBody>
          <a:bodyPr/>
          <a:lstStyle/>
          <a:p>
            <a:r>
              <a:rPr lang="en-US" sz="4000" b="1" err="1">
                <a:solidFill>
                  <a:schemeClr val="tx1"/>
                </a:solidFill>
              </a:rPr>
              <a:t>Bài</a:t>
            </a:r>
            <a:r>
              <a:rPr lang="en-US" sz="4000" b="1">
                <a:solidFill>
                  <a:schemeClr val="tx1"/>
                </a:solidFill>
              </a:rPr>
              <a:t> 01 </a:t>
            </a:r>
            <a:br>
              <a:rPr lang="en-US" sz="4000">
                <a:solidFill>
                  <a:schemeClr val="tx1"/>
                </a:solidFill>
              </a:rPr>
            </a:br>
            <a:r>
              <a:rPr lang="en-US" sz="4000">
                <a:solidFill>
                  <a:schemeClr val="tx1"/>
                </a:solidFill>
              </a:rPr>
              <a:t>Giới thiệu về XML và Namespace</a:t>
            </a:r>
            <a:endParaRPr lang="en-US" sz="4000" dirty="0">
              <a:solidFill>
                <a:schemeClr val="tx1"/>
              </a:solidFill>
            </a:endParaRPr>
          </a:p>
        </p:txBody>
      </p:sp>
      <p:sp>
        <p:nvSpPr>
          <p:cNvPr id="21" name="Subtitle 20"/>
          <p:cNvSpPr>
            <a:spLocks noGrp="1"/>
          </p:cNvSpPr>
          <p:nvPr>
            <p:ph type="subTitle" idx="1"/>
          </p:nvPr>
        </p:nvSpPr>
        <p:spPr>
          <a:xfrm>
            <a:off x="1524000" y="4692284"/>
            <a:ext cx="9144000" cy="1067540"/>
          </a:xfrm>
        </p:spPr>
        <p:txBody>
          <a:bodyPr/>
          <a:lstStyle/>
          <a:p>
            <a:endParaRPr lang="en-US" dirty="0"/>
          </a:p>
        </p:txBody>
      </p:sp>
      <p:sp>
        <p:nvSpPr>
          <p:cNvPr id="8" name="Footer Placeholder 7"/>
          <p:cNvSpPr>
            <a:spLocks noGrp="1"/>
          </p:cNvSpPr>
          <p:nvPr>
            <p:ph type="ftr" sz="quarter" idx="11"/>
          </p:nvPr>
        </p:nvSpPr>
        <p:spPr/>
        <p:txBody>
          <a:bodyPr/>
          <a:lstStyle/>
          <a:p>
            <a:r>
              <a:rPr lang="vi-VN"/>
              <a:t>Bài 01-Giới thiệu về XML và Namespaces </a:t>
            </a:r>
            <a:endParaRPr lang="vi-VN" dirty="0"/>
          </a:p>
        </p:txBody>
      </p:sp>
      <p:sp>
        <p:nvSpPr>
          <p:cNvPr id="10" name="Slide Number Placeholder 9"/>
          <p:cNvSpPr>
            <a:spLocks noGrp="1"/>
          </p:cNvSpPr>
          <p:nvPr>
            <p:ph type="sldNum" sz="quarter" idx="12"/>
          </p:nvPr>
        </p:nvSpPr>
        <p:spPr/>
        <p:txBody>
          <a:bodyPr/>
          <a:lstStyle/>
          <a:p>
            <a:fld id="{201540FA-0942-482B-9F37-EA3921DFDA04}" type="slidenum">
              <a:rPr lang="vi-VN" smtClean="0"/>
              <a:t>1</a:t>
            </a:fld>
            <a:endParaRPr lang="vi-VN"/>
          </a:p>
        </p:txBody>
      </p:sp>
      <p:grpSp>
        <p:nvGrpSpPr>
          <p:cNvPr id="4" name="Group 3"/>
          <p:cNvGrpSpPr/>
          <p:nvPr/>
        </p:nvGrpSpPr>
        <p:grpSpPr>
          <a:xfrm>
            <a:off x="630028" y="763749"/>
            <a:ext cx="2466975" cy="1728154"/>
            <a:chOff x="630028" y="901772"/>
            <a:chExt cx="2466975" cy="1728154"/>
          </a:xfrm>
        </p:grpSpPr>
        <p:pic>
          <p:nvPicPr>
            <p:cNvPr id="1034" name="Picture 10" descr="Zenbridge, the EDI-as-API platfor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028" y="993262"/>
              <a:ext cx="2466975" cy="155257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799924" y="901772"/>
              <a:ext cx="848310" cy="523220"/>
            </a:xfrm>
            <a:prstGeom prst="rect">
              <a:avLst/>
            </a:prstGeom>
            <a:noFill/>
          </p:spPr>
          <p:txBody>
            <a:bodyPr wrap="none" rtlCol="0">
              <a:spAutoFit/>
            </a:bodyPr>
            <a:lstStyle/>
            <a:p>
              <a:pPr algn="ctr"/>
              <a:r>
                <a:rPr lang="en-US" sz="2800" b="1">
                  <a:solidFill>
                    <a:srgbClr val="441C86"/>
                  </a:solidFill>
                  <a:effectLst>
                    <a:outerShdw blurRad="38100" dist="38100" dir="2700000" algn="tl">
                      <a:srgbClr val="000000">
                        <a:alpha val="43137"/>
                      </a:srgbClr>
                    </a:outerShdw>
                  </a:effectLst>
                </a:rPr>
                <a:t>XML</a:t>
              </a:r>
            </a:p>
          </p:txBody>
        </p:sp>
        <p:sp>
          <p:nvSpPr>
            <p:cNvPr id="13" name="TextBox 12"/>
            <p:cNvSpPr txBox="1"/>
            <p:nvPr/>
          </p:nvSpPr>
          <p:spPr>
            <a:xfrm>
              <a:off x="2033161" y="2106706"/>
              <a:ext cx="952505" cy="523220"/>
            </a:xfrm>
            <a:prstGeom prst="rect">
              <a:avLst/>
            </a:prstGeom>
            <a:noFill/>
          </p:spPr>
          <p:txBody>
            <a:bodyPr wrap="none" rtlCol="0">
              <a:spAutoFit/>
            </a:bodyPr>
            <a:lstStyle/>
            <a:p>
              <a:pPr algn="ctr"/>
              <a:r>
                <a:rPr lang="en-US" sz="2800" b="1">
                  <a:solidFill>
                    <a:srgbClr val="DC0173"/>
                  </a:solidFill>
                  <a:effectLst>
                    <a:outerShdw blurRad="38100" dist="38100" dir="2700000" algn="tl">
                      <a:srgbClr val="000000">
                        <a:alpha val="43137"/>
                      </a:srgbClr>
                    </a:outerShdw>
                  </a:effectLst>
                </a:rPr>
                <a:t>JSON</a:t>
              </a:r>
            </a:p>
          </p:txBody>
        </p:sp>
      </p:grpSp>
    </p:spTree>
    <p:extLst>
      <p:ext uri="{BB962C8B-B14F-4D97-AF65-F5344CB8AC3E}">
        <p14:creationId xmlns:p14="http://schemas.microsoft.com/office/powerpoint/2010/main" val="21919246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Trình duyệt (Browser)</a:t>
            </a:r>
          </a:p>
        </p:txBody>
      </p:sp>
      <p:sp>
        <p:nvSpPr>
          <p:cNvPr id="3" name="Content Placeholder 2"/>
          <p:cNvSpPr>
            <a:spLocks noGrp="1"/>
          </p:cNvSpPr>
          <p:nvPr>
            <p:ph idx="1"/>
          </p:nvPr>
        </p:nvSpPr>
        <p:spPr/>
        <p:txBody>
          <a:bodyPr/>
          <a:lstStyle/>
          <a:p>
            <a:pPr>
              <a:lnSpc>
                <a:spcPct val="150000"/>
              </a:lnSpc>
            </a:pPr>
            <a:r>
              <a:rPr lang="en-US"/>
              <a:t>Trình duyệt có thể định dạng và hiển thị dữ liệu XML tới người dùng</a:t>
            </a:r>
          </a:p>
          <a:p>
            <a:pPr>
              <a:lnSpc>
                <a:spcPct val="150000"/>
              </a:lnSpc>
            </a:pPr>
            <a:r>
              <a:rPr lang="en-US"/>
              <a:t>Một số trình khác như database, spreadsheet, musical instrument digital interface cũng có thể trình bày dữ liệu XML.</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10</a:t>
            </a:fld>
            <a:endParaRPr lang="vi-VN"/>
          </a:p>
        </p:txBody>
      </p:sp>
    </p:spTree>
    <p:extLst>
      <p:ext uri="{BB962C8B-B14F-4D97-AF65-F5344CB8AC3E}">
        <p14:creationId xmlns:p14="http://schemas.microsoft.com/office/powerpoint/2010/main" val="3514316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Tạo tài liệu XML</a:t>
            </a:r>
          </a:p>
        </p:txBody>
      </p:sp>
      <p:sp>
        <p:nvSpPr>
          <p:cNvPr id="3" name="Content Placeholder 2"/>
          <p:cNvSpPr>
            <a:spLocks noGrp="1"/>
          </p:cNvSpPr>
          <p:nvPr>
            <p:ph idx="1"/>
          </p:nvPr>
        </p:nvSpPr>
        <p:spPr/>
        <p:txBody>
          <a:bodyPr/>
          <a:lstStyle/>
          <a:p>
            <a:pPr>
              <a:lnSpc>
                <a:spcPct val="150000"/>
              </a:lnSpc>
            </a:pPr>
            <a:r>
              <a:rPr lang="en-US"/>
              <a:t>Mở Visual Studio Code-&gt;Tạo tệp Musical.xml</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11</a:t>
            </a:fld>
            <a:endParaRPr lang="vi-VN"/>
          </a:p>
        </p:txBody>
      </p:sp>
      <p:pic>
        <p:nvPicPr>
          <p:cNvPr id="6" name="Picture 5"/>
          <p:cNvPicPr>
            <a:picLocks noChangeAspect="1"/>
          </p:cNvPicPr>
          <p:nvPr/>
        </p:nvPicPr>
        <p:blipFill>
          <a:blip r:embed="rId2"/>
          <a:stretch>
            <a:fillRect/>
          </a:stretch>
        </p:blipFill>
        <p:spPr>
          <a:xfrm>
            <a:off x="533909" y="1372485"/>
            <a:ext cx="6500423" cy="4458086"/>
          </a:xfrm>
          <a:prstGeom prst="rect">
            <a:avLst/>
          </a:prstGeom>
        </p:spPr>
      </p:pic>
    </p:spTree>
    <p:extLst>
      <p:ext uri="{BB962C8B-B14F-4D97-AF65-F5344CB8AC3E}">
        <p14:creationId xmlns:p14="http://schemas.microsoft.com/office/powerpoint/2010/main" val="2139063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Tạo tài liệu XML</a:t>
            </a:r>
          </a:p>
        </p:txBody>
      </p:sp>
      <p:sp>
        <p:nvSpPr>
          <p:cNvPr id="3" name="Content Placeholder 2"/>
          <p:cNvSpPr>
            <a:spLocks noGrp="1"/>
          </p:cNvSpPr>
          <p:nvPr>
            <p:ph idx="1"/>
          </p:nvPr>
        </p:nvSpPr>
        <p:spPr/>
        <p:txBody>
          <a:bodyPr/>
          <a:lstStyle/>
          <a:p>
            <a:pPr>
              <a:lnSpc>
                <a:spcPct val="150000"/>
              </a:lnSpc>
            </a:pPr>
            <a:r>
              <a:rPr lang="en-US"/>
              <a:t>Mở Musical.xml trên trình duyệt vào xem kết quả</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12</a:t>
            </a:fld>
            <a:endParaRPr lang="vi-VN"/>
          </a:p>
        </p:txBody>
      </p:sp>
      <p:pic>
        <p:nvPicPr>
          <p:cNvPr id="7" name="Picture 6"/>
          <p:cNvPicPr>
            <a:picLocks noChangeAspect="1"/>
          </p:cNvPicPr>
          <p:nvPr/>
        </p:nvPicPr>
        <p:blipFill>
          <a:blip r:embed="rId2"/>
          <a:stretch>
            <a:fillRect/>
          </a:stretch>
        </p:blipFill>
        <p:spPr>
          <a:xfrm>
            <a:off x="298094" y="1654645"/>
            <a:ext cx="7110076" cy="2720576"/>
          </a:xfrm>
          <a:prstGeom prst="rect">
            <a:avLst/>
          </a:prstGeom>
        </p:spPr>
      </p:pic>
    </p:spTree>
    <p:extLst>
      <p:ext uri="{BB962C8B-B14F-4D97-AF65-F5344CB8AC3E}">
        <p14:creationId xmlns:p14="http://schemas.microsoft.com/office/powerpoint/2010/main" val="2297529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Well-formedness XML Document</a:t>
            </a:r>
          </a:p>
        </p:txBody>
      </p:sp>
      <p:sp>
        <p:nvSpPr>
          <p:cNvPr id="3" name="Content Placeholder 2"/>
          <p:cNvSpPr>
            <a:spLocks noGrp="1"/>
          </p:cNvSpPr>
          <p:nvPr>
            <p:ph idx="1"/>
          </p:nvPr>
        </p:nvSpPr>
        <p:spPr/>
        <p:txBody>
          <a:bodyPr/>
          <a:lstStyle/>
          <a:p>
            <a:pPr>
              <a:lnSpc>
                <a:spcPct val="150000"/>
              </a:lnSpc>
            </a:pPr>
            <a:r>
              <a:rPr lang="en-US"/>
              <a:t>Các thẻ XML phải hợp lệ</a:t>
            </a:r>
          </a:p>
          <a:p>
            <a:pPr>
              <a:lnSpc>
                <a:spcPct val="150000"/>
              </a:lnSpc>
            </a:pPr>
            <a:r>
              <a:rPr lang="en-US"/>
              <a:t>Độ dài thẻ phụ thuộc vào trình xử lý</a:t>
            </a:r>
          </a:p>
          <a:p>
            <a:pPr>
              <a:lnSpc>
                <a:spcPct val="150000"/>
              </a:lnSpc>
            </a:pPr>
            <a:r>
              <a:rPr lang="en-US"/>
              <a:t>Thuộc tính XML phải hợp lệ</a:t>
            </a:r>
          </a:p>
          <a:p>
            <a:pPr>
              <a:lnSpc>
                <a:spcPct val="150000"/>
              </a:lnSpc>
            </a:pPr>
            <a:r>
              <a:rPr lang="en-US"/>
              <a:t>Tài liệu phải được verified</a:t>
            </a:r>
          </a:p>
          <a:p>
            <a:pPr>
              <a:lnSpc>
                <a:spcPct val="150000"/>
              </a:lnSpc>
            </a:pPr>
            <a:r>
              <a:rPr lang="en-US"/>
              <a:t>Tối thiểu phải có 1 phần tử</a:t>
            </a:r>
          </a:p>
          <a:p>
            <a:pPr>
              <a:lnSpc>
                <a:spcPct val="150000"/>
              </a:lnSpc>
            </a:pPr>
            <a:r>
              <a:rPr lang="en-US"/>
              <a:t>Các thẻ phân biệt chữ hoa chữ thường</a:t>
            </a:r>
          </a:p>
          <a:p>
            <a:pPr>
              <a:lnSpc>
                <a:spcPct val="150000"/>
              </a:lnSpc>
            </a:pPr>
            <a:r>
              <a:rPr lang="en-US"/>
              <a:t>Mọi thẻ bắt đầu phải có thẻ kết thúc</a:t>
            </a:r>
          </a:p>
          <a:p>
            <a:pPr>
              <a:lnSpc>
                <a:spcPct val="150000"/>
              </a:lnSpc>
            </a:pPr>
            <a:r>
              <a:rPr lang="en-US"/>
              <a:t>Các thẻ phải nồng vào nhau</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13</a:t>
            </a:fld>
            <a:endParaRPr lang="vi-VN"/>
          </a:p>
        </p:txBody>
      </p:sp>
    </p:spTree>
    <p:extLst>
      <p:ext uri="{BB962C8B-B14F-4D97-AF65-F5344CB8AC3E}">
        <p14:creationId xmlns:p14="http://schemas.microsoft.com/office/powerpoint/2010/main" val="2001468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Comment trong XML</a:t>
            </a:r>
          </a:p>
        </p:txBody>
      </p:sp>
      <p:sp>
        <p:nvSpPr>
          <p:cNvPr id="3" name="Content Placeholder 2"/>
          <p:cNvSpPr>
            <a:spLocks noGrp="1"/>
          </p:cNvSpPr>
          <p:nvPr>
            <p:ph idx="1"/>
          </p:nvPr>
        </p:nvSpPr>
        <p:spPr/>
        <p:txBody>
          <a:bodyPr/>
          <a:lstStyle/>
          <a:p>
            <a:pPr>
              <a:lnSpc>
                <a:spcPct val="150000"/>
              </a:lnSpc>
            </a:pPr>
            <a:r>
              <a:rPr lang="en-US"/>
              <a:t>Comment là các chú thích giải thích cho khác khối thẻ trong XML</a:t>
            </a:r>
          </a:p>
          <a:p>
            <a:pPr>
              <a:lnSpc>
                <a:spcPct val="150000"/>
              </a:lnSpc>
            </a:pPr>
            <a:r>
              <a:rPr lang="en-US"/>
              <a:t>Comment được đặt trong cặp &lt;!-- comments--&gt;</a:t>
            </a:r>
          </a:p>
          <a:p>
            <a:pPr>
              <a:lnSpc>
                <a:spcPct val="150000"/>
              </a:lnSpc>
            </a:pPr>
            <a:r>
              <a:rPr lang="en-US"/>
              <a:t>Ví dụ:</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14</a:t>
            </a:fld>
            <a:endParaRPr lang="vi-VN"/>
          </a:p>
        </p:txBody>
      </p:sp>
      <p:pic>
        <p:nvPicPr>
          <p:cNvPr id="6" name="Picture 5"/>
          <p:cNvPicPr>
            <a:picLocks noChangeAspect="1"/>
          </p:cNvPicPr>
          <p:nvPr/>
        </p:nvPicPr>
        <p:blipFill>
          <a:blip r:embed="rId2"/>
          <a:stretch>
            <a:fillRect/>
          </a:stretch>
        </p:blipFill>
        <p:spPr>
          <a:xfrm>
            <a:off x="361285" y="2874898"/>
            <a:ext cx="5116487" cy="2219964"/>
          </a:xfrm>
          <a:prstGeom prst="rect">
            <a:avLst/>
          </a:prstGeom>
        </p:spPr>
      </p:pic>
    </p:spTree>
    <p:extLst>
      <p:ext uri="{BB962C8B-B14F-4D97-AF65-F5344CB8AC3E}">
        <p14:creationId xmlns:p14="http://schemas.microsoft.com/office/powerpoint/2010/main" val="1930172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Các chỉ thị xử lý - Processing Instructions</a:t>
            </a:r>
          </a:p>
        </p:txBody>
      </p:sp>
      <p:sp>
        <p:nvSpPr>
          <p:cNvPr id="3" name="Content Placeholder 2"/>
          <p:cNvSpPr>
            <a:spLocks noGrp="1"/>
          </p:cNvSpPr>
          <p:nvPr>
            <p:ph idx="1"/>
          </p:nvPr>
        </p:nvSpPr>
        <p:spPr/>
        <p:txBody>
          <a:bodyPr/>
          <a:lstStyle/>
          <a:p>
            <a:pPr>
              <a:lnSpc>
                <a:spcPct val="150000"/>
              </a:lnSpc>
            </a:pPr>
            <a:r>
              <a:rPr lang="en-US"/>
              <a:t>Mục đích chính là biểu diễn một vài chỉ thị đặc biệt cho ứng dụng.</a:t>
            </a:r>
          </a:p>
          <a:p>
            <a:pPr>
              <a:lnSpc>
                <a:spcPct val="150000"/>
              </a:lnSpc>
            </a:pPr>
            <a:r>
              <a:rPr lang="en-US"/>
              <a:t>Cú pháp</a:t>
            </a:r>
          </a:p>
          <a:p>
            <a:pPr marL="457200" lvl="1" indent="0">
              <a:lnSpc>
                <a:spcPct val="150000"/>
              </a:lnSpc>
              <a:buNone/>
            </a:pPr>
            <a:r>
              <a:rPr lang="en-US" i="1"/>
              <a:t>&lt;?PITarget &lt;instruction&gt;?&gt;</a:t>
            </a:r>
          </a:p>
          <a:p>
            <a:pPr marL="457200" lvl="1" indent="0">
              <a:lnSpc>
                <a:spcPct val="150000"/>
              </a:lnSpc>
              <a:buNone/>
            </a:pPr>
            <a:r>
              <a:rPr lang="en-US" i="1"/>
              <a:t>Trong đó: PITarget là tên ứng dụng, instruction là chỉ thị xử lý</a:t>
            </a:r>
          </a:p>
          <a:p>
            <a:pPr marL="457200" lvl="1" indent="0">
              <a:lnSpc>
                <a:spcPct val="150000"/>
              </a:lnSpc>
              <a:buNone/>
            </a:pPr>
            <a:endParaRPr lang="en-US" i="1"/>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15</a:t>
            </a:fld>
            <a:endParaRPr lang="vi-VN"/>
          </a:p>
        </p:txBody>
      </p:sp>
      <p:pic>
        <p:nvPicPr>
          <p:cNvPr id="7" name="Picture 6"/>
          <p:cNvPicPr>
            <a:picLocks noChangeAspect="1"/>
          </p:cNvPicPr>
          <p:nvPr/>
        </p:nvPicPr>
        <p:blipFill>
          <a:blip r:embed="rId2"/>
          <a:stretch>
            <a:fillRect/>
          </a:stretch>
        </p:blipFill>
        <p:spPr>
          <a:xfrm>
            <a:off x="586579" y="3196800"/>
            <a:ext cx="4865698" cy="2332732"/>
          </a:xfrm>
          <a:prstGeom prst="rect">
            <a:avLst/>
          </a:prstGeom>
        </p:spPr>
      </p:pic>
    </p:spTree>
    <p:extLst>
      <p:ext uri="{BB962C8B-B14F-4D97-AF65-F5344CB8AC3E}">
        <p14:creationId xmlns:p14="http://schemas.microsoft.com/office/powerpoint/2010/main" val="551331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Phân loại dữ liệu ký tự (Character Data)</a:t>
            </a:r>
          </a:p>
        </p:txBody>
      </p:sp>
      <p:sp>
        <p:nvSpPr>
          <p:cNvPr id="3" name="Content Placeholder 2"/>
          <p:cNvSpPr>
            <a:spLocks noGrp="1"/>
          </p:cNvSpPr>
          <p:nvPr>
            <p:ph idx="1"/>
          </p:nvPr>
        </p:nvSpPr>
        <p:spPr/>
        <p:txBody>
          <a:bodyPr/>
          <a:lstStyle/>
          <a:p>
            <a:pPr>
              <a:lnSpc>
                <a:spcPct val="150000"/>
              </a:lnSpc>
            </a:pPr>
            <a:r>
              <a:rPr lang="en-US"/>
              <a:t>Character Data mô tả nội dung thực sự của tại liệu bao gồm cả khoảng trắng .</a:t>
            </a:r>
          </a:p>
          <a:p>
            <a:pPr lvl="1">
              <a:lnSpc>
                <a:spcPct val="150000"/>
              </a:lnSpc>
            </a:pPr>
            <a:r>
              <a:rPr lang="en-US"/>
              <a:t>Character Data(CDATA): Dữ liệu không cần phân tích bởi trình phân tích.</a:t>
            </a:r>
          </a:p>
          <a:p>
            <a:pPr lvl="1">
              <a:lnSpc>
                <a:spcPct val="150000"/>
              </a:lnSpc>
            </a:pPr>
            <a:endParaRPr lang="en-US"/>
          </a:p>
          <a:p>
            <a:pPr lvl="1">
              <a:lnSpc>
                <a:spcPct val="150000"/>
              </a:lnSpc>
            </a:pPr>
            <a:endParaRPr lang="en-US"/>
          </a:p>
          <a:p>
            <a:pPr lvl="1">
              <a:lnSpc>
                <a:spcPct val="150000"/>
              </a:lnSpc>
            </a:pPr>
            <a:endParaRPr lang="en-US"/>
          </a:p>
          <a:p>
            <a:pPr lvl="1">
              <a:lnSpc>
                <a:spcPct val="150000"/>
              </a:lnSpc>
            </a:pPr>
            <a:r>
              <a:rPr lang="en-US"/>
              <a:t>Parsed Character Data(PCDATA): Dữ liệu được phân tích bởi trình phân tích.</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16</a:t>
            </a:fld>
            <a:endParaRPr lang="vi-VN"/>
          </a:p>
        </p:txBody>
      </p:sp>
      <p:sp>
        <p:nvSpPr>
          <p:cNvPr id="6" name="Rectangle 5"/>
          <p:cNvSpPr/>
          <p:nvPr/>
        </p:nvSpPr>
        <p:spPr>
          <a:xfrm>
            <a:off x="753374" y="4206800"/>
            <a:ext cx="6096000" cy="1354217"/>
          </a:xfrm>
          <a:prstGeom prst="rect">
            <a:avLst/>
          </a:prstGeom>
        </p:spPr>
        <p:txBody>
          <a:bodyPr>
            <a:spAutoFit/>
          </a:bodyPr>
          <a:lstStyle/>
          <a:p>
            <a:r>
              <a:rPr lang="en-US" sz="1600">
                <a:latin typeface="Consolas" panose="020B0609020204030204" pitchFamily="49" charset="0"/>
              </a:rPr>
              <a:t>&lt;BaiTap&gt;</a:t>
            </a:r>
          </a:p>
          <a:p>
            <a:r>
              <a:rPr lang="en-US" sz="1600">
                <a:latin typeface="Consolas" panose="020B0609020204030204" pitchFamily="49" charset="0"/>
              </a:rPr>
              <a:t>    &lt;Bai1&gt;</a:t>
            </a:r>
          </a:p>
          <a:p>
            <a:r>
              <a:rPr lang="en-US" sz="1600">
                <a:latin typeface="Consolas" panose="020B0609020204030204" pitchFamily="49" charset="0"/>
              </a:rPr>
              <a:t>        Xét biểu thức sau x*2</a:t>
            </a:r>
            <a:r>
              <a:rPr lang="en-US" sz="1600">
                <a:solidFill>
                  <a:srgbClr val="FF0000"/>
                </a:solidFill>
                <a:latin typeface="Consolas" panose="020B0609020204030204" pitchFamily="49" charset="0"/>
              </a:rPr>
              <a:t>&gt;</a:t>
            </a:r>
            <a:r>
              <a:rPr lang="en-US" sz="1600">
                <a:latin typeface="Consolas" panose="020B0609020204030204" pitchFamily="49" charset="0"/>
              </a:rPr>
              <a:t> 4</a:t>
            </a:r>
            <a:r>
              <a:rPr lang="en-US" sz="1600">
                <a:solidFill>
                  <a:srgbClr val="FF0000"/>
                </a:solidFill>
                <a:latin typeface="Consolas" panose="020B0609020204030204" pitchFamily="49" charset="0"/>
              </a:rPr>
              <a:t>&amp;</a:t>
            </a:r>
            <a:r>
              <a:rPr lang="en-US" sz="1600">
                <a:latin typeface="Consolas" panose="020B0609020204030204" pitchFamily="49" charset="0"/>
              </a:rPr>
              <a:t>5</a:t>
            </a:r>
          </a:p>
          <a:p>
            <a:r>
              <a:rPr lang="en-US" sz="1600">
                <a:latin typeface="Consolas" panose="020B0609020204030204" pitchFamily="49" charset="0"/>
              </a:rPr>
              <a:t>    &lt;/Bai1&gt;</a:t>
            </a:r>
          </a:p>
          <a:p>
            <a:r>
              <a:rPr lang="en-US" sz="1600">
                <a:latin typeface="Consolas" panose="020B0609020204030204" pitchFamily="49" charset="0"/>
              </a:rPr>
              <a:t>&lt;/BaiTap&gt;</a:t>
            </a:r>
            <a:endParaRPr lang="en-US" sz="1600" b="0">
              <a:effectLst/>
              <a:latin typeface="Consolas" panose="020B0609020204030204" pitchFamily="49" charset="0"/>
            </a:endParaRPr>
          </a:p>
        </p:txBody>
      </p:sp>
      <p:sp>
        <p:nvSpPr>
          <p:cNvPr id="8" name="Rectangle 7"/>
          <p:cNvSpPr/>
          <p:nvPr/>
        </p:nvSpPr>
        <p:spPr>
          <a:xfrm>
            <a:off x="753374" y="1965717"/>
            <a:ext cx="6096000" cy="1354217"/>
          </a:xfrm>
          <a:prstGeom prst="rect">
            <a:avLst/>
          </a:prstGeom>
        </p:spPr>
        <p:txBody>
          <a:bodyPr>
            <a:spAutoFit/>
          </a:bodyPr>
          <a:lstStyle/>
          <a:p>
            <a:r>
              <a:rPr lang="en-US" sz="1600">
                <a:latin typeface="Consolas" panose="020B0609020204030204" pitchFamily="49" charset="0"/>
              </a:rPr>
              <a:t>&lt;BaiTap&gt;</a:t>
            </a:r>
          </a:p>
          <a:p>
            <a:r>
              <a:rPr lang="en-US" sz="1600">
                <a:latin typeface="Consolas" panose="020B0609020204030204" pitchFamily="49" charset="0"/>
              </a:rPr>
              <a:t>    &lt;Bai1&gt;</a:t>
            </a:r>
          </a:p>
          <a:p>
            <a:r>
              <a:rPr lang="en-US" sz="1600">
                <a:latin typeface="Consolas" panose="020B0609020204030204" pitchFamily="49" charset="0"/>
              </a:rPr>
              <a:t>        Xét biểu thức sau &lt;![CDATA[x*2&gt; 4&amp;5]]&gt;</a:t>
            </a:r>
          </a:p>
          <a:p>
            <a:r>
              <a:rPr lang="en-US" sz="1600">
                <a:latin typeface="Consolas" panose="020B0609020204030204" pitchFamily="49" charset="0"/>
              </a:rPr>
              <a:t>    &lt;/Bai1&gt;</a:t>
            </a:r>
          </a:p>
          <a:p>
            <a:r>
              <a:rPr lang="en-US" sz="1600">
                <a:latin typeface="Consolas" panose="020B0609020204030204" pitchFamily="49" charset="0"/>
              </a:rPr>
              <a:t>&lt;/BaiTap&gt;</a:t>
            </a:r>
            <a:endParaRPr lang="en-US" sz="1600" b="0">
              <a:effectLst/>
              <a:latin typeface="Consolas" panose="020B0609020204030204" pitchFamily="49" charset="0"/>
            </a:endParaRPr>
          </a:p>
        </p:txBody>
      </p:sp>
    </p:spTree>
    <p:extLst>
      <p:ext uri="{BB962C8B-B14F-4D97-AF65-F5344CB8AC3E}">
        <p14:creationId xmlns:p14="http://schemas.microsoft.com/office/powerpoint/2010/main" val="1305740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Các thực thể - Entities</a:t>
            </a:r>
          </a:p>
        </p:txBody>
      </p:sp>
      <p:sp>
        <p:nvSpPr>
          <p:cNvPr id="3" name="Content Placeholder 2"/>
          <p:cNvSpPr>
            <a:spLocks noGrp="1"/>
          </p:cNvSpPr>
          <p:nvPr>
            <p:ph idx="1"/>
          </p:nvPr>
        </p:nvSpPr>
        <p:spPr/>
        <p:txBody>
          <a:bodyPr/>
          <a:lstStyle/>
          <a:p>
            <a:pPr>
              <a:lnSpc>
                <a:spcPct val="150000"/>
              </a:lnSpc>
            </a:pPr>
            <a:r>
              <a:rPr lang="en-US"/>
              <a:t>Entity là tên đại diện cho 1 giá trị và nó sẽ được trình phân tích trình bày tới người dùng cuối là giá trị của entity đó.</a:t>
            </a:r>
          </a:p>
          <a:p>
            <a:pPr>
              <a:lnSpc>
                <a:spcPct val="150000"/>
              </a:lnSpc>
            </a:pPr>
            <a:r>
              <a:rPr lang="en-US"/>
              <a:t>Sử dụng Entity theo cú pháp sau: &amp;entityname;</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17</a:t>
            </a:fld>
            <a:endParaRPr lang="vi-VN"/>
          </a:p>
        </p:txBody>
      </p:sp>
      <p:graphicFrame>
        <p:nvGraphicFramePr>
          <p:cNvPr id="7" name="Table 6"/>
          <p:cNvGraphicFramePr>
            <a:graphicFrameLocks noGrp="1"/>
          </p:cNvGraphicFramePr>
          <p:nvPr>
            <p:extLst>
              <p:ext uri="{D42A27DB-BD31-4B8C-83A1-F6EECF244321}">
                <p14:modId xmlns:p14="http://schemas.microsoft.com/office/powerpoint/2010/main" val="1580528451"/>
              </p:ext>
            </p:extLst>
          </p:nvPr>
        </p:nvGraphicFramePr>
        <p:xfrm>
          <a:off x="1548920" y="2807456"/>
          <a:ext cx="8128000" cy="25958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r>
                        <a:rPr lang="en-US"/>
                        <a:t>Một</a:t>
                      </a:r>
                      <a:r>
                        <a:rPr lang="en-US" baseline="0"/>
                        <a:t> số thực thể định nghĩa trước</a:t>
                      </a:r>
                      <a:endParaRPr lang="en-US"/>
                    </a:p>
                  </a:txBody>
                  <a:tcPr/>
                </a:tc>
                <a:tc>
                  <a:txBody>
                    <a:bodyPr/>
                    <a:lstStyle/>
                    <a:p>
                      <a:r>
                        <a:rPr lang="en-US"/>
                        <a:t>Giá</a:t>
                      </a:r>
                      <a:r>
                        <a:rPr lang="en-US" baseline="0"/>
                        <a:t> trị</a:t>
                      </a:r>
                      <a:endParaRPr lang="en-US"/>
                    </a:p>
                  </a:txBody>
                  <a:tcPr/>
                </a:tc>
                <a:extLst>
                  <a:ext uri="{0D108BD9-81ED-4DB2-BD59-A6C34878D82A}">
                    <a16:rowId xmlns:a16="http://schemas.microsoft.com/office/drawing/2014/main" val="10000"/>
                  </a:ext>
                </a:extLst>
              </a:tr>
              <a:tr h="370840">
                <a:tc>
                  <a:txBody>
                    <a:bodyPr/>
                    <a:lstStyle/>
                    <a:p>
                      <a:r>
                        <a:rPr lang="en-US"/>
                        <a:t>&amp;lt;</a:t>
                      </a:r>
                    </a:p>
                  </a:txBody>
                  <a:tcPr/>
                </a:tc>
                <a:tc>
                  <a:txBody>
                    <a:bodyPr/>
                    <a:lstStyle/>
                    <a:p>
                      <a:r>
                        <a:rPr lang="en-US"/>
                        <a:t>&lt;</a:t>
                      </a:r>
                    </a:p>
                  </a:txBody>
                  <a:tcPr/>
                </a:tc>
                <a:extLst>
                  <a:ext uri="{0D108BD9-81ED-4DB2-BD59-A6C34878D82A}">
                    <a16:rowId xmlns:a16="http://schemas.microsoft.com/office/drawing/2014/main" val="10001"/>
                  </a:ext>
                </a:extLst>
              </a:tr>
              <a:tr h="370840">
                <a:tc>
                  <a:txBody>
                    <a:bodyPr/>
                    <a:lstStyle/>
                    <a:p>
                      <a:r>
                        <a:rPr lang="en-US"/>
                        <a:t>&amp;gt;</a:t>
                      </a:r>
                    </a:p>
                  </a:txBody>
                  <a:tcPr/>
                </a:tc>
                <a:tc>
                  <a:txBody>
                    <a:bodyPr/>
                    <a:lstStyle/>
                    <a:p>
                      <a:r>
                        <a:rPr lang="en-US"/>
                        <a:t>&gt;</a:t>
                      </a:r>
                    </a:p>
                  </a:txBody>
                  <a:tcPr/>
                </a:tc>
                <a:extLst>
                  <a:ext uri="{0D108BD9-81ED-4DB2-BD59-A6C34878D82A}">
                    <a16:rowId xmlns:a16="http://schemas.microsoft.com/office/drawing/2014/main" val="10002"/>
                  </a:ext>
                </a:extLst>
              </a:tr>
              <a:tr h="370840">
                <a:tc>
                  <a:txBody>
                    <a:bodyPr/>
                    <a:lstStyle/>
                    <a:p>
                      <a:r>
                        <a:rPr lang="en-US"/>
                        <a:t>&amp;amp;</a:t>
                      </a:r>
                    </a:p>
                  </a:txBody>
                  <a:tcPr/>
                </a:tc>
                <a:tc>
                  <a:txBody>
                    <a:bodyPr/>
                    <a:lstStyle/>
                    <a:p>
                      <a:r>
                        <a:rPr lang="en-US"/>
                        <a:t>&amp;</a:t>
                      </a:r>
                    </a:p>
                  </a:txBody>
                  <a:tcPr/>
                </a:tc>
                <a:extLst>
                  <a:ext uri="{0D108BD9-81ED-4DB2-BD59-A6C34878D82A}">
                    <a16:rowId xmlns:a16="http://schemas.microsoft.com/office/drawing/2014/main" val="10003"/>
                  </a:ext>
                </a:extLst>
              </a:tr>
              <a:tr h="370840">
                <a:tc>
                  <a:txBody>
                    <a:bodyPr/>
                    <a:lstStyle/>
                    <a:p>
                      <a:r>
                        <a:rPr lang="en-US"/>
                        <a:t>&amp;copyright</a:t>
                      </a:r>
                    </a:p>
                  </a:txBody>
                  <a:tcPr/>
                </a:tc>
                <a:tc>
                  <a:txBody>
                    <a:bodyPr/>
                    <a:lstStyle/>
                    <a:p>
                      <a:r>
                        <a:rPr lang="en-US"/>
                        <a:t>@</a:t>
                      </a:r>
                    </a:p>
                  </a:txBody>
                  <a:tcPr/>
                </a:tc>
                <a:extLst>
                  <a:ext uri="{0D108BD9-81ED-4DB2-BD59-A6C34878D82A}">
                    <a16:rowId xmlns:a16="http://schemas.microsoft.com/office/drawing/2014/main" val="10004"/>
                  </a:ext>
                </a:extLst>
              </a:tr>
              <a:tr h="370840">
                <a:tc>
                  <a:txBody>
                    <a:bodyPr/>
                    <a:lstStyle/>
                    <a:p>
                      <a:r>
                        <a:rPr lang="en-US"/>
                        <a:t>&amp;apos</a:t>
                      </a:r>
                    </a:p>
                  </a:txBody>
                  <a:tcPr/>
                </a:tc>
                <a:tc>
                  <a:txBody>
                    <a:bodyPr/>
                    <a:lstStyle/>
                    <a:p>
                      <a:r>
                        <a:rPr lang="en-US"/>
                        <a:t>‘</a:t>
                      </a:r>
                    </a:p>
                  </a:txBody>
                  <a:tcPr/>
                </a:tc>
                <a:extLst>
                  <a:ext uri="{0D108BD9-81ED-4DB2-BD59-A6C34878D82A}">
                    <a16:rowId xmlns:a16="http://schemas.microsoft.com/office/drawing/2014/main" val="10005"/>
                  </a:ext>
                </a:extLst>
              </a:tr>
              <a:tr h="370840">
                <a:tc>
                  <a:txBody>
                    <a:bodyPr/>
                    <a:lstStyle/>
                    <a:p>
                      <a:r>
                        <a:rPr lang="en-US"/>
                        <a:t>&amp;quot;</a:t>
                      </a:r>
                    </a:p>
                  </a:txBody>
                  <a:tcPr/>
                </a:tc>
                <a:tc>
                  <a:txBody>
                    <a:bodyPr/>
                    <a:lstStyle/>
                    <a:p>
                      <a:r>
                        <a:rPr lang="en-US"/>
                        <a:t>“</a:t>
                      </a: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098751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Namespace</a:t>
            </a:r>
          </a:p>
        </p:txBody>
      </p:sp>
      <p:sp>
        <p:nvSpPr>
          <p:cNvPr id="3" name="Content Placeholder 2"/>
          <p:cNvSpPr>
            <a:spLocks noGrp="1"/>
          </p:cNvSpPr>
          <p:nvPr>
            <p:ph idx="1"/>
          </p:nvPr>
        </p:nvSpPr>
        <p:spPr/>
        <p:txBody>
          <a:bodyPr/>
          <a:lstStyle/>
          <a:p>
            <a:pPr>
              <a:lnSpc>
                <a:spcPct val="150000"/>
              </a:lnSpc>
            </a:pPr>
            <a:r>
              <a:rPr lang="en-US"/>
              <a:t>Trong tài liệu XML có thể xuất hiện nhiều phần tử và thuộc tính trùng tên nhau, do đó sẽ khó khăn trong việc nhận biết chúng.</a:t>
            </a:r>
          </a:p>
          <a:p>
            <a:pPr>
              <a:lnSpc>
                <a:spcPct val="150000"/>
              </a:lnSpc>
            </a:pPr>
            <a:r>
              <a:rPr lang="en-US"/>
              <a:t>Để giải quyết vấn đề này, người ta sử dụng đến Namespace</a:t>
            </a:r>
          </a:p>
          <a:p>
            <a:pPr>
              <a:lnSpc>
                <a:spcPct val="150000"/>
              </a:lnSpc>
            </a:pPr>
            <a:r>
              <a:rPr lang="en-US"/>
              <a:t>Namespaces là tập các tên để phân biệt các phần tử với nhau, giúp chúng ta có thể gộp nhiều tài liệu XML từ nhiều nguồn lại với nhau mà không bị xung đột tên phần tử</a:t>
            </a:r>
          </a:p>
          <a:p>
            <a:pPr>
              <a:lnSpc>
                <a:spcPct val="150000"/>
              </a:lnSpc>
            </a:pPr>
            <a:r>
              <a:rPr lang="en-US"/>
              <a:t>Cú pháp:</a:t>
            </a:r>
          </a:p>
          <a:p>
            <a:pPr>
              <a:lnSpc>
                <a:spcPct val="150000"/>
              </a:lnSpc>
            </a:pPr>
            <a:endParaRPr lang="en-US"/>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18</a:t>
            </a:fld>
            <a:endParaRPr lang="vi-VN"/>
          </a:p>
        </p:txBody>
      </p:sp>
      <p:sp>
        <p:nvSpPr>
          <p:cNvPr id="8" name="TextBox 7"/>
          <p:cNvSpPr txBox="1"/>
          <p:nvPr/>
        </p:nvSpPr>
        <p:spPr>
          <a:xfrm>
            <a:off x="327804" y="4416725"/>
            <a:ext cx="7137788" cy="1477328"/>
          </a:xfrm>
          <a:prstGeom prst="rect">
            <a:avLst/>
          </a:prstGeom>
          <a:noFill/>
        </p:spPr>
        <p:txBody>
          <a:bodyPr wrap="none" rtlCol="0">
            <a:spAutoFit/>
          </a:bodyPr>
          <a:lstStyle/>
          <a:p>
            <a:pPr>
              <a:lnSpc>
                <a:spcPct val="150000"/>
              </a:lnSpc>
            </a:pPr>
            <a:r>
              <a:rPr lang="en-US" sz="2000" b="1"/>
              <a:t>&lt;namespacePrefix: elementName xmlns:namespacePrefix=“uri”&gt;</a:t>
            </a:r>
          </a:p>
          <a:p>
            <a:pPr>
              <a:lnSpc>
                <a:spcPct val="150000"/>
              </a:lnSpc>
            </a:pPr>
            <a:r>
              <a:rPr lang="en-US" sz="2000" b="1"/>
              <a:t>…..</a:t>
            </a:r>
          </a:p>
          <a:p>
            <a:pPr>
              <a:lnSpc>
                <a:spcPct val="150000"/>
              </a:lnSpc>
            </a:pPr>
            <a:r>
              <a:rPr lang="en-US" sz="2000" b="1"/>
              <a:t>&lt;/namespacePrefix:elementName&gt;</a:t>
            </a:r>
          </a:p>
        </p:txBody>
      </p:sp>
    </p:spTree>
    <p:extLst>
      <p:ext uri="{BB962C8B-B14F-4D97-AF65-F5344CB8AC3E}">
        <p14:creationId xmlns:p14="http://schemas.microsoft.com/office/powerpoint/2010/main" val="30236714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Namespace</a:t>
            </a:r>
          </a:p>
        </p:txBody>
      </p:sp>
      <p:sp>
        <p:nvSpPr>
          <p:cNvPr id="3" name="Content Placeholder 2"/>
          <p:cNvSpPr>
            <a:spLocks noGrp="1"/>
          </p:cNvSpPr>
          <p:nvPr>
            <p:ph idx="1"/>
          </p:nvPr>
        </p:nvSpPr>
        <p:spPr/>
        <p:txBody>
          <a:bodyPr/>
          <a:lstStyle/>
          <a:p>
            <a:pPr>
              <a:lnSpc>
                <a:spcPct val="150000"/>
              </a:lnSpc>
            </a:pPr>
            <a:endParaRPr lang="en-US"/>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19</a:t>
            </a:fld>
            <a:endParaRPr lang="vi-VN"/>
          </a:p>
        </p:txBody>
      </p:sp>
      <p:pic>
        <p:nvPicPr>
          <p:cNvPr id="8" name="Picture 7">
            <a:extLst>
              <a:ext uri="{FF2B5EF4-FFF2-40B4-BE49-F238E27FC236}">
                <a16:creationId xmlns:a16="http://schemas.microsoft.com/office/drawing/2014/main" id="{C6812A3A-4F8F-4289-9C1F-B350F5E06539}"/>
              </a:ext>
            </a:extLst>
          </p:cNvPr>
          <p:cNvPicPr>
            <a:picLocks noChangeAspect="1"/>
          </p:cNvPicPr>
          <p:nvPr/>
        </p:nvPicPr>
        <p:blipFill>
          <a:blip r:embed="rId2"/>
          <a:stretch>
            <a:fillRect/>
          </a:stretch>
        </p:blipFill>
        <p:spPr>
          <a:xfrm>
            <a:off x="2309284" y="804496"/>
            <a:ext cx="7573432" cy="5249008"/>
          </a:xfrm>
          <a:prstGeom prst="rect">
            <a:avLst/>
          </a:prstGeom>
        </p:spPr>
      </p:pic>
    </p:spTree>
    <p:extLst>
      <p:ext uri="{BB962C8B-B14F-4D97-AF65-F5344CB8AC3E}">
        <p14:creationId xmlns:p14="http://schemas.microsoft.com/office/powerpoint/2010/main" val="3873518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Mục tiêu</a:t>
            </a:r>
          </a:p>
        </p:txBody>
      </p:sp>
      <p:sp>
        <p:nvSpPr>
          <p:cNvPr id="3" name="Content Placeholder 2"/>
          <p:cNvSpPr>
            <a:spLocks noGrp="1"/>
          </p:cNvSpPr>
          <p:nvPr>
            <p:ph idx="1"/>
          </p:nvPr>
        </p:nvSpPr>
        <p:spPr/>
        <p:txBody>
          <a:bodyPr/>
          <a:lstStyle/>
          <a:p>
            <a:r>
              <a:rPr lang="en-US"/>
              <a:t>Giới thiệu XML</a:t>
            </a:r>
          </a:p>
          <a:p>
            <a:r>
              <a:rPr lang="en-US"/>
              <a:t>Cấu trúc tài liệu XML</a:t>
            </a:r>
          </a:p>
          <a:p>
            <a:r>
              <a:rPr lang="en-US"/>
              <a:t>Công cụ soạn thảo và phân tích XML</a:t>
            </a:r>
          </a:p>
          <a:p>
            <a:r>
              <a:rPr lang="en-US"/>
              <a:t>Tạo tài liệu XML</a:t>
            </a:r>
          </a:p>
          <a:p>
            <a:r>
              <a:rPr lang="en-US"/>
              <a:t>Cú pháp XML</a:t>
            </a:r>
          </a:p>
          <a:p>
            <a:r>
              <a:rPr lang="en-US"/>
              <a:t>Giới thiệu về Namespace</a:t>
            </a:r>
          </a:p>
          <a:p>
            <a:r>
              <a:rPr lang="en-US"/>
              <a:t>Cú pháp Namespace</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2</a:t>
            </a:fld>
            <a:endParaRPr lang="vi-VN"/>
          </a:p>
        </p:txBody>
      </p:sp>
    </p:spTree>
    <p:extLst>
      <p:ext uri="{BB962C8B-B14F-4D97-AF65-F5344CB8AC3E}">
        <p14:creationId xmlns:p14="http://schemas.microsoft.com/office/powerpoint/2010/main" val="36845440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Default Namespace</a:t>
            </a:r>
          </a:p>
        </p:txBody>
      </p:sp>
      <p:sp>
        <p:nvSpPr>
          <p:cNvPr id="3" name="Content Placeholder 2"/>
          <p:cNvSpPr>
            <a:spLocks noGrp="1"/>
          </p:cNvSpPr>
          <p:nvPr>
            <p:ph idx="1"/>
          </p:nvPr>
        </p:nvSpPr>
        <p:spPr/>
        <p:txBody>
          <a:bodyPr/>
          <a:lstStyle/>
          <a:p>
            <a:pPr>
              <a:lnSpc>
                <a:spcPct val="150000"/>
              </a:lnSpc>
            </a:pPr>
            <a:r>
              <a:rPr lang="en-US"/>
              <a:t>Nếu tài liệu XML chỉ sử dụng một namespace thì bạn có thể khai báo namespace mặc định cho nó bằng cách chỉ sử dụng từ khóa xmlns và bỏ đi tên của namespace.</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20</a:t>
            </a:fld>
            <a:endParaRPr lang="vi-VN"/>
          </a:p>
        </p:txBody>
      </p:sp>
      <p:pic>
        <p:nvPicPr>
          <p:cNvPr id="6" name="Picture 5">
            <a:extLst>
              <a:ext uri="{FF2B5EF4-FFF2-40B4-BE49-F238E27FC236}">
                <a16:creationId xmlns:a16="http://schemas.microsoft.com/office/drawing/2014/main" id="{6B5C8E20-7810-41C6-A843-37E9FFFE6182}"/>
              </a:ext>
            </a:extLst>
          </p:cNvPr>
          <p:cNvPicPr>
            <a:picLocks noChangeAspect="1"/>
          </p:cNvPicPr>
          <p:nvPr/>
        </p:nvPicPr>
        <p:blipFill>
          <a:blip r:embed="rId2"/>
          <a:stretch>
            <a:fillRect/>
          </a:stretch>
        </p:blipFill>
        <p:spPr>
          <a:xfrm>
            <a:off x="2256005" y="1870393"/>
            <a:ext cx="6066324" cy="4107497"/>
          </a:xfrm>
          <a:prstGeom prst="rect">
            <a:avLst/>
          </a:prstGeom>
        </p:spPr>
      </p:pic>
    </p:spTree>
    <p:extLst>
      <p:ext uri="{BB962C8B-B14F-4D97-AF65-F5344CB8AC3E}">
        <p14:creationId xmlns:p14="http://schemas.microsoft.com/office/powerpoint/2010/main" val="582140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Override Namespace</a:t>
            </a:r>
          </a:p>
        </p:txBody>
      </p:sp>
      <p:sp>
        <p:nvSpPr>
          <p:cNvPr id="3" name="Content Placeholder 2"/>
          <p:cNvSpPr>
            <a:spLocks noGrp="1"/>
          </p:cNvSpPr>
          <p:nvPr>
            <p:ph idx="1"/>
          </p:nvPr>
        </p:nvSpPr>
        <p:spPr/>
        <p:txBody>
          <a:bodyPr/>
          <a:lstStyle/>
          <a:p>
            <a:pPr>
              <a:lnSpc>
                <a:spcPct val="150000"/>
              </a:lnSpc>
            </a:pPr>
            <a:r>
              <a:rPr lang="en-US"/>
              <a:t>Nếu tài liệu XML đang sử dụng default namespace, tuy nhiên 1 vài phần từ cần định nghĩa 1 namespace riêng thì phần tử đó được ghi đè namespace</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21</a:t>
            </a:fld>
            <a:endParaRPr lang="vi-VN"/>
          </a:p>
        </p:txBody>
      </p:sp>
      <p:pic>
        <p:nvPicPr>
          <p:cNvPr id="6" name="Picture 5">
            <a:extLst>
              <a:ext uri="{FF2B5EF4-FFF2-40B4-BE49-F238E27FC236}">
                <a16:creationId xmlns:a16="http://schemas.microsoft.com/office/drawing/2014/main" id="{3B0CF754-7969-4938-9407-B6A12FA9A28A}"/>
              </a:ext>
            </a:extLst>
          </p:cNvPr>
          <p:cNvPicPr>
            <a:picLocks noChangeAspect="1"/>
          </p:cNvPicPr>
          <p:nvPr/>
        </p:nvPicPr>
        <p:blipFill>
          <a:blip r:embed="rId2"/>
          <a:stretch>
            <a:fillRect/>
          </a:stretch>
        </p:blipFill>
        <p:spPr>
          <a:xfrm>
            <a:off x="1257605" y="2029790"/>
            <a:ext cx="8400746" cy="4135752"/>
          </a:xfrm>
          <a:prstGeom prst="rect">
            <a:avLst/>
          </a:prstGeom>
        </p:spPr>
      </p:pic>
    </p:spTree>
    <p:extLst>
      <p:ext uri="{BB962C8B-B14F-4D97-AF65-F5344CB8AC3E}">
        <p14:creationId xmlns:p14="http://schemas.microsoft.com/office/powerpoint/2010/main" val="2744923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662953" y="687141"/>
            <a:ext cx="7772400" cy="1470025"/>
          </a:xfrm>
        </p:spPr>
        <p:txBody>
          <a:bodyPr/>
          <a:lstStyle/>
          <a:p>
            <a:pPr algn="ctr">
              <a:defRPr/>
            </a:pPr>
            <a:r>
              <a:rPr lang="en-US"/>
              <a:t>HỎI ĐÁP</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57438" y="2260601"/>
            <a:ext cx="3975100" cy="3276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p:cNvPicPr/>
          <p:nvPr/>
        </p:nvPicPr>
        <p:blipFill rotWithShape="1">
          <a:blip r:embed="rId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22</a:t>
            </a:fld>
            <a:endParaRPr lang="vi-VN"/>
          </a:p>
        </p:txBody>
      </p:sp>
    </p:spTree>
    <p:extLst>
      <p:ext uri="{BB962C8B-B14F-4D97-AF65-F5344CB8AC3E}">
        <p14:creationId xmlns:p14="http://schemas.microsoft.com/office/powerpoint/2010/main" val="10507619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2688" t="22343" r="2682" b="25428"/>
          <a:stretch/>
        </p:blipFill>
        <p:spPr>
          <a:xfrm>
            <a:off x="0" y="-2"/>
            <a:ext cx="12238039" cy="3924301"/>
          </a:xfrm>
          <a:prstGeom prst="rect">
            <a:avLst/>
          </a:prstGeom>
        </p:spPr>
      </p:pic>
      <p:sp>
        <p:nvSpPr>
          <p:cNvPr id="17" name="TextBox 16">
            <a:extLst>
              <a:ext uri="{FF2B5EF4-FFF2-40B4-BE49-F238E27FC236}">
                <a16:creationId xmlns:a16="http://schemas.microsoft.com/office/drawing/2014/main" id="{301DAAA9-0579-4BCE-AD5C-42ECEE80825A}"/>
              </a:ext>
            </a:extLst>
          </p:cNvPr>
          <p:cNvSpPr txBox="1"/>
          <p:nvPr/>
        </p:nvSpPr>
        <p:spPr>
          <a:xfrm>
            <a:off x="412376" y="4133675"/>
            <a:ext cx="11386111" cy="1477328"/>
          </a:xfrm>
          <a:prstGeom prst="rect">
            <a:avLst/>
          </a:prstGeom>
          <a:noFill/>
          <a:effectLst/>
        </p:spPr>
        <p:txBody>
          <a:bodyPr wrap="square" rtlCol="0">
            <a:spAutoFit/>
          </a:bodyPr>
          <a:lstStyle/>
          <a:p>
            <a:pPr algn="ctr">
              <a:lnSpc>
                <a:spcPct val="150000"/>
              </a:lnSpc>
              <a:defRPr/>
            </a:pPr>
            <a:r>
              <a:rPr lang="en-US" sz="6000" b="1">
                <a:solidFill>
                  <a:srgbClr val="7030A0"/>
                </a:solidFill>
                <a:latin typeface="UTM Avo" panose="02040603050506020204" pitchFamily="18" charset="0"/>
              </a:rPr>
              <a:t>TRẢI NGHIỆM THỰC HÀNH</a:t>
            </a:r>
            <a:endParaRPr lang="en-US" sz="6000" b="1" dirty="0">
              <a:solidFill>
                <a:srgbClr val="7030A0"/>
              </a:solidFill>
              <a:latin typeface="UTM Avo" panose="02040603050506020204" pitchFamily="18" charset="0"/>
            </a:endParaRPr>
          </a:p>
        </p:txBody>
      </p:sp>
      <p:pic>
        <p:nvPicPr>
          <p:cNvPr id="7" name="Picture 6"/>
          <p:cNvPicPr/>
          <p:nvPr/>
        </p:nvPicPr>
        <p:blipFill rotWithShape="1">
          <a:blip r:embed="rId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Footer Placeholder 1"/>
          <p:cNvSpPr>
            <a:spLocks noGrp="1"/>
          </p:cNvSpPr>
          <p:nvPr>
            <p:ph type="ftr" sz="quarter" idx="11"/>
          </p:nvPr>
        </p:nvSpPr>
        <p:spPr/>
        <p:txBody>
          <a:bodyPr/>
          <a:lstStyle/>
          <a:p>
            <a:r>
              <a:rPr lang="vi-VN">
                <a:solidFill>
                  <a:prstClr val="black">
                    <a:tint val="75000"/>
                  </a:prstClr>
                </a:solidFill>
              </a:rPr>
              <a:t>Bài 01-Giới thiệu về XML và Namespaces </a:t>
            </a:r>
            <a:endParaRPr lang="en-US">
              <a:solidFill>
                <a:prstClr val="black">
                  <a:tint val="75000"/>
                </a:prstClr>
              </a:solidFill>
            </a:endParaRPr>
          </a:p>
        </p:txBody>
      </p:sp>
      <p:sp>
        <p:nvSpPr>
          <p:cNvPr id="3" name="Slide Number Placeholder 2"/>
          <p:cNvSpPr>
            <a:spLocks noGrp="1"/>
          </p:cNvSpPr>
          <p:nvPr>
            <p:ph type="sldNum" sz="quarter" idx="12"/>
          </p:nvPr>
        </p:nvSpPr>
        <p:spPr/>
        <p:txBody>
          <a:bodyPr/>
          <a:lstStyle/>
          <a:p>
            <a:fld id="{25804AFE-2503-429A-9F6C-BDE447D71329}"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2830406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Giới thiệu về XML</a:t>
            </a:r>
          </a:p>
        </p:txBody>
      </p:sp>
      <p:sp>
        <p:nvSpPr>
          <p:cNvPr id="3" name="Content Placeholder 2"/>
          <p:cNvSpPr>
            <a:spLocks noGrp="1"/>
          </p:cNvSpPr>
          <p:nvPr>
            <p:ph idx="1"/>
          </p:nvPr>
        </p:nvSpPr>
        <p:spPr/>
        <p:txBody>
          <a:bodyPr/>
          <a:lstStyle/>
          <a:p>
            <a:pPr>
              <a:lnSpc>
                <a:spcPct val="150000"/>
              </a:lnSpc>
            </a:pPr>
            <a:r>
              <a:rPr lang="en-US"/>
              <a:t>XML là viết tắt của từ </a:t>
            </a:r>
            <a:r>
              <a:rPr lang="en-US" b="1"/>
              <a:t>eXtensible Markup Language</a:t>
            </a:r>
            <a:r>
              <a:rPr lang="en-US"/>
              <a:t>, hay còn gọi là ngôn ngữ đánh dấu mở rộng do W3C đề xuất.</a:t>
            </a:r>
          </a:p>
          <a:p>
            <a:pPr>
              <a:lnSpc>
                <a:spcPct val="150000"/>
              </a:lnSpc>
            </a:pPr>
            <a:r>
              <a:rPr lang="en-US"/>
              <a:t>Nó bao gồm một tập các quy tắc để định nghĩa lên các thẻ mà nó chia tài liệu thành nhiều phần</a:t>
            </a:r>
          </a:p>
          <a:p>
            <a:pPr>
              <a:lnSpc>
                <a:spcPct val="150000"/>
              </a:lnSpc>
            </a:pPr>
            <a:r>
              <a:rPr lang="en-US"/>
              <a:t>Nó được thiết kế để mô tả dữ liệu</a:t>
            </a:r>
          </a:p>
          <a:p>
            <a:pPr>
              <a:lnSpc>
                <a:spcPct val="150000"/>
              </a:lnSpc>
            </a:pPr>
            <a:r>
              <a:rPr lang="en-US"/>
              <a:t>Các thẻ không được định nghĩa trước mà do người dùng tự định nghĩa</a:t>
            </a:r>
          </a:p>
          <a:p>
            <a:pPr>
              <a:lnSpc>
                <a:spcPct val="150000"/>
              </a:lnSpc>
            </a:pPr>
            <a:r>
              <a:rPr lang="en-US"/>
              <a:t>XML được phát triển thông qua HTML, do đó cú pháp giống HTML</a:t>
            </a:r>
          </a:p>
          <a:p>
            <a:pPr>
              <a:lnSpc>
                <a:spcPct val="150000"/>
              </a:lnSpc>
            </a:pPr>
            <a:r>
              <a:rPr lang="en-US"/>
              <a:t>XML sử dụng DTD hoặc XML Schema để mô tả cấu trúc dữ liệu</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3</a:t>
            </a:fld>
            <a:endParaRPr lang="vi-VN"/>
          </a:p>
        </p:txBody>
      </p:sp>
    </p:spTree>
    <p:extLst>
      <p:ext uri="{BB962C8B-B14F-4D97-AF65-F5344CB8AC3E}">
        <p14:creationId xmlns:p14="http://schemas.microsoft.com/office/powerpoint/2010/main" val="2625477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Giới thiệu về XML</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4</a:t>
            </a:fld>
            <a:endParaRPr lang="vi-VN"/>
          </a:p>
        </p:txBody>
      </p:sp>
      <p:graphicFrame>
        <p:nvGraphicFramePr>
          <p:cNvPr id="6" name="Table 5"/>
          <p:cNvGraphicFramePr>
            <a:graphicFrameLocks noGrp="1"/>
          </p:cNvGraphicFramePr>
          <p:nvPr>
            <p:extLst>
              <p:ext uri="{D42A27DB-BD31-4B8C-83A1-F6EECF244321}">
                <p14:modId xmlns:p14="http://schemas.microsoft.com/office/powerpoint/2010/main" val="611251934"/>
              </p:ext>
            </p:extLst>
          </p:nvPr>
        </p:nvGraphicFramePr>
        <p:xfrm>
          <a:off x="669025" y="797304"/>
          <a:ext cx="10295148" cy="1483360"/>
        </p:xfrm>
        <a:graphic>
          <a:graphicData uri="http://schemas.openxmlformats.org/drawingml/2006/table">
            <a:tbl>
              <a:tblPr firstRow="1" bandRow="1">
                <a:tableStyleId>{5C22544A-7EE6-4342-B048-85BDC9FD1C3A}</a:tableStyleId>
              </a:tblPr>
              <a:tblGrid>
                <a:gridCol w="5147574">
                  <a:extLst>
                    <a:ext uri="{9D8B030D-6E8A-4147-A177-3AD203B41FA5}">
                      <a16:colId xmlns:a16="http://schemas.microsoft.com/office/drawing/2014/main" val="20000"/>
                    </a:ext>
                  </a:extLst>
                </a:gridCol>
                <a:gridCol w="5147574">
                  <a:extLst>
                    <a:ext uri="{9D8B030D-6E8A-4147-A177-3AD203B41FA5}">
                      <a16:colId xmlns:a16="http://schemas.microsoft.com/office/drawing/2014/main" val="20001"/>
                    </a:ext>
                  </a:extLst>
                </a:gridCol>
              </a:tblGrid>
              <a:tr h="370840">
                <a:tc>
                  <a:txBody>
                    <a:bodyPr/>
                    <a:lstStyle/>
                    <a:p>
                      <a:pPr algn="ctr"/>
                      <a:r>
                        <a:rPr lang="en-US"/>
                        <a:t>HTML</a:t>
                      </a:r>
                    </a:p>
                  </a:txBody>
                  <a:tcPr/>
                </a:tc>
                <a:tc>
                  <a:txBody>
                    <a:bodyPr/>
                    <a:lstStyle/>
                    <a:p>
                      <a:pPr algn="ctr"/>
                      <a:r>
                        <a:rPr lang="en-US"/>
                        <a:t>XML</a:t>
                      </a:r>
                    </a:p>
                  </a:txBody>
                  <a:tcPr/>
                </a:tc>
                <a:extLst>
                  <a:ext uri="{0D108BD9-81ED-4DB2-BD59-A6C34878D82A}">
                    <a16:rowId xmlns:a16="http://schemas.microsoft.com/office/drawing/2014/main" val="10000"/>
                  </a:ext>
                </a:extLst>
              </a:tr>
              <a:tr h="370840">
                <a:tc>
                  <a:txBody>
                    <a:bodyPr/>
                    <a:lstStyle/>
                    <a:p>
                      <a:r>
                        <a:rPr lang="en-US"/>
                        <a:t>HTML được</a:t>
                      </a:r>
                      <a:r>
                        <a:rPr lang="en-US" baseline="0"/>
                        <a:t> thiết kế để hiển thị dữ liệu</a:t>
                      </a:r>
                      <a:endParaRPr lang="en-US"/>
                    </a:p>
                  </a:txBody>
                  <a:tcPr/>
                </a:tc>
                <a:tc>
                  <a:txBody>
                    <a:bodyPr/>
                    <a:lstStyle/>
                    <a:p>
                      <a:r>
                        <a:rPr lang="en-US"/>
                        <a:t>XML được</a:t>
                      </a:r>
                      <a:r>
                        <a:rPr lang="en-US" baseline="0"/>
                        <a:t> thiết kế để chứa dữ liệu</a:t>
                      </a:r>
                      <a:endParaRPr lang="en-US"/>
                    </a:p>
                  </a:txBody>
                  <a:tcPr/>
                </a:tc>
                <a:extLst>
                  <a:ext uri="{0D108BD9-81ED-4DB2-BD59-A6C34878D82A}">
                    <a16:rowId xmlns:a16="http://schemas.microsoft.com/office/drawing/2014/main" val="10001"/>
                  </a:ext>
                </a:extLst>
              </a:tr>
              <a:tr h="370840">
                <a:tc>
                  <a:txBody>
                    <a:bodyPr/>
                    <a:lstStyle/>
                    <a:p>
                      <a:r>
                        <a:rPr lang="en-US"/>
                        <a:t>HTML</a:t>
                      </a:r>
                      <a:r>
                        <a:rPr lang="en-US" baseline="0"/>
                        <a:t> tập trung vào dữ liệu được hiển thị ra sao</a:t>
                      </a:r>
                      <a:endParaRPr lang="en-US"/>
                    </a:p>
                  </a:txBody>
                  <a:tcPr/>
                </a:tc>
                <a:tc>
                  <a:txBody>
                    <a:bodyPr/>
                    <a:lstStyle/>
                    <a:p>
                      <a:r>
                        <a:rPr lang="en-US"/>
                        <a:t>XML mô</a:t>
                      </a:r>
                      <a:r>
                        <a:rPr lang="en-US" baseline="0"/>
                        <a:t> tả dữ liệu và dữ liệu đó là gì</a:t>
                      </a:r>
                      <a:endParaRPr lang="en-US"/>
                    </a:p>
                  </a:txBody>
                  <a:tcPr/>
                </a:tc>
                <a:extLst>
                  <a:ext uri="{0D108BD9-81ED-4DB2-BD59-A6C34878D82A}">
                    <a16:rowId xmlns:a16="http://schemas.microsoft.com/office/drawing/2014/main" val="10002"/>
                  </a:ext>
                </a:extLst>
              </a:tr>
              <a:tr h="370840">
                <a:tc>
                  <a:txBody>
                    <a:bodyPr/>
                    <a:lstStyle/>
                    <a:p>
                      <a:r>
                        <a:rPr lang="en-US"/>
                        <a:t>HTML</a:t>
                      </a:r>
                      <a:r>
                        <a:rPr lang="en-US" baseline="0"/>
                        <a:t> hiển thị thông tin</a:t>
                      </a:r>
                      <a:endParaRPr lang="en-US"/>
                    </a:p>
                  </a:txBody>
                  <a:tcPr/>
                </a:tc>
                <a:tc>
                  <a:txBody>
                    <a:bodyPr/>
                    <a:lstStyle/>
                    <a:p>
                      <a:r>
                        <a:rPr lang="en-US"/>
                        <a:t>XML mô</a:t>
                      </a:r>
                      <a:r>
                        <a:rPr lang="en-US" baseline="0"/>
                        <a:t> tả thông tin</a:t>
                      </a:r>
                      <a:endParaRPr lang="en-US"/>
                    </a:p>
                  </a:txBody>
                  <a:tcPr/>
                </a:tc>
                <a:extLst>
                  <a:ext uri="{0D108BD9-81ED-4DB2-BD59-A6C34878D82A}">
                    <a16:rowId xmlns:a16="http://schemas.microsoft.com/office/drawing/2014/main" val="10003"/>
                  </a:ext>
                </a:extLst>
              </a:tr>
            </a:tbl>
          </a:graphicData>
        </a:graphic>
      </p:graphicFrame>
      <p:pic>
        <p:nvPicPr>
          <p:cNvPr id="9" name="Picture 8"/>
          <p:cNvPicPr>
            <a:picLocks noChangeAspect="1"/>
          </p:cNvPicPr>
          <p:nvPr/>
        </p:nvPicPr>
        <p:blipFill>
          <a:blip r:embed="rId2"/>
          <a:stretch>
            <a:fillRect/>
          </a:stretch>
        </p:blipFill>
        <p:spPr>
          <a:xfrm>
            <a:off x="669025" y="2725609"/>
            <a:ext cx="6012701" cy="2766300"/>
          </a:xfrm>
          <a:prstGeom prst="rect">
            <a:avLst/>
          </a:prstGeom>
        </p:spPr>
      </p:pic>
      <p:pic>
        <p:nvPicPr>
          <p:cNvPr id="3076" name="Picture 4" descr="PowerShell 2.0: One Cmdlet at a Time #21 Select-XML – Jonathan Medd's Blo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50005" y="2599486"/>
            <a:ext cx="4051734" cy="2892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6833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Ưu điểm của XML</a:t>
            </a:r>
          </a:p>
        </p:txBody>
      </p:sp>
      <p:sp>
        <p:nvSpPr>
          <p:cNvPr id="3" name="Content Placeholder 2"/>
          <p:cNvSpPr>
            <a:spLocks noGrp="1"/>
          </p:cNvSpPr>
          <p:nvPr>
            <p:ph idx="1"/>
          </p:nvPr>
        </p:nvSpPr>
        <p:spPr/>
        <p:txBody>
          <a:bodyPr/>
          <a:lstStyle/>
          <a:p>
            <a:pPr>
              <a:lnSpc>
                <a:spcPct val="150000"/>
              </a:lnSpc>
            </a:pPr>
            <a:r>
              <a:rPr lang="en-US"/>
              <a:t>Dữ liệu độc lập</a:t>
            </a:r>
          </a:p>
          <a:p>
            <a:pPr>
              <a:lnSpc>
                <a:spcPct val="150000"/>
              </a:lnSpc>
            </a:pPr>
            <a:r>
              <a:rPr lang="en-US"/>
              <a:t>Phân tích dễ ràng</a:t>
            </a:r>
          </a:p>
          <a:p>
            <a:pPr>
              <a:lnSpc>
                <a:spcPct val="150000"/>
              </a:lnSpc>
            </a:pPr>
            <a:r>
              <a:rPr lang="en-US"/>
              <a:t>Giảm gánh nặng cho server do có thể xử lý tại Client</a:t>
            </a:r>
          </a:p>
          <a:p>
            <a:pPr>
              <a:lnSpc>
                <a:spcPct val="150000"/>
              </a:lnSpc>
            </a:pPr>
            <a:r>
              <a:rPr lang="en-US"/>
              <a:t>Tài liệu XML tạo ra dễ ràng</a:t>
            </a:r>
          </a:p>
          <a:p>
            <a:pPr>
              <a:lnSpc>
                <a:spcPct val="150000"/>
              </a:lnSpc>
            </a:pPr>
            <a:r>
              <a:rPr lang="en-US"/>
              <a:t>Làm nội dung cho website</a:t>
            </a:r>
          </a:p>
          <a:p>
            <a:pPr>
              <a:lnSpc>
                <a:spcPct val="150000"/>
              </a:lnSpc>
            </a:pPr>
            <a:r>
              <a:rPr lang="en-US"/>
              <a:t>Gọi thủ tục từ xa</a:t>
            </a:r>
          </a:p>
          <a:p>
            <a:pPr>
              <a:lnSpc>
                <a:spcPct val="150000"/>
              </a:lnSpc>
            </a:pPr>
            <a:r>
              <a:rPr lang="en-US"/>
              <a:t>Ứng dụng trong lĩnh vực thương mại điện tử cho việc trao đổi dữ liệu</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5</a:t>
            </a:fld>
            <a:endParaRPr lang="vi-VN"/>
          </a:p>
        </p:txBody>
      </p:sp>
    </p:spTree>
    <p:extLst>
      <p:ext uri="{BB962C8B-B14F-4D97-AF65-F5344CB8AC3E}">
        <p14:creationId xmlns:p14="http://schemas.microsoft.com/office/powerpoint/2010/main" val="3873449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Cấu trúc tài liệu XML</a:t>
            </a:r>
          </a:p>
        </p:txBody>
      </p:sp>
      <p:sp>
        <p:nvSpPr>
          <p:cNvPr id="3" name="Content Placeholder 2"/>
          <p:cNvSpPr>
            <a:spLocks noGrp="1"/>
          </p:cNvSpPr>
          <p:nvPr>
            <p:ph idx="1"/>
          </p:nvPr>
        </p:nvSpPr>
        <p:spPr/>
        <p:txBody>
          <a:bodyPr/>
          <a:lstStyle/>
          <a:p>
            <a:pPr>
              <a:lnSpc>
                <a:spcPct val="150000"/>
              </a:lnSpc>
            </a:pPr>
            <a:r>
              <a:rPr lang="en-US"/>
              <a:t>Tài liệu XML được chia làm 2 phần</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6</a:t>
            </a:fld>
            <a:endParaRPr lang="vi-VN"/>
          </a:p>
        </p:txBody>
      </p:sp>
      <p:pic>
        <p:nvPicPr>
          <p:cNvPr id="6" name="Picture 5"/>
          <p:cNvPicPr>
            <a:picLocks noChangeAspect="1"/>
          </p:cNvPicPr>
          <p:nvPr/>
        </p:nvPicPr>
        <p:blipFill>
          <a:blip r:embed="rId2"/>
          <a:stretch>
            <a:fillRect/>
          </a:stretch>
        </p:blipFill>
        <p:spPr>
          <a:xfrm>
            <a:off x="3983625" y="1723459"/>
            <a:ext cx="6226080" cy="3894157"/>
          </a:xfrm>
          <a:prstGeom prst="rect">
            <a:avLst/>
          </a:prstGeom>
        </p:spPr>
      </p:pic>
      <p:sp>
        <p:nvSpPr>
          <p:cNvPr id="7" name="Left Brace 6"/>
          <p:cNvSpPr/>
          <p:nvPr/>
        </p:nvSpPr>
        <p:spPr>
          <a:xfrm>
            <a:off x="2907102" y="1759787"/>
            <a:ext cx="707367" cy="222676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p:cNvSpPr/>
          <p:nvPr/>
        </p:nvSpPr>
        <p:spPr>
          <a:xfrm>
            <a:off x="2907102" y="4114799"/>
            <a:ext cx="819510" cy="140610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1267126" y="4633185"/>
            <a:ext cx="1455398" cy="369332"/>
          </a:xfrm>
          <a:prstGeom prst="rect">
            <a:avLst/>
          </a:prstGeom>
          <a:noFill/>
        </p:spPr>
        <p:txBody>
          <a:bodyPr wrap="none" rtlCol="0">
            <a:spAutoFit/>
          </a:bodyPr>
          <a:lstStyle/>
          <a:p>
            <a:r>
              <a:rPr lang="en-US"/>
              <a:t>Root Element</a:t>
            </a:r>
          </a:p>
        </p:txBody>
      </p:sp>
      <p:sp>
        <p:nvSpPr>
          <p:cNvPr id="10" name="TextBox 9"/>
          <p:cNvSpPr txBox="1"/>
          <p:nvPr/>
        </p:nvSpPr>
        <p:spPr>
          <a:xfrm>
            <a:off x="1070993" y="2688502"/>
            <a:ext cx="1818703" cy="369332"/>
          </a:xfrm>
          <a:prstGeom prst="rect">
            <a:avLst/>
          </a:prstGeom>
          <a:noFill/>
        </p:spPr>
        <p:txBody>
          <a:bodyPr wrap="none" rtlCol="0">
            <a:spAutoFit/>
          </a:bodyPr>
          <a:lstStyle/>
          <a:p>
            <a:r>
              <a:rPr lang="en-US"/>
              <a:t>Document Prolog</a:t>
            </a:r>
          </a:p>
        </p:txBody>
      </p:sp>
    </p:spTree>
    <p:extLst>
      <p:ext uri="{BB962C8B-B14F-4D97-AF65-F5344CB8AC3E}">
        <p14:creationId xmlns:p14="http://schemas.microsoft.com/office/powerpoint/2010/main" val="213788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Công cụ soạn thảo XML</a:t>
            </a:r>
          </a:p>
        </p:txBody>
      </p:sp>
      <p:sp>
        <p:nvSpPr>
          <p:cNvPr id="3" name="Content Placeholder 2"/>
          <p:cNvSpPr>
            <a:spLocks noGrp="1"/>
          </p:cNvSpPr>
          <p:nvPr>
            <p:ph idx="1"/>
          </p:nvPr>
        </p:nvSpPr>
        <p:spPr/>
        <p:txBody>
          <a:bodyPr/>
          <a:lstStyle/>
          <a:p>
            <a:pPr>
              <a:lnSpc>
                <a:spcPct val="150000"/>
              </a:lnSpc>
            </a:pPr>
            <a:r>
              <a:rPr lang="en-US"/>
              <a:t>Chức năng</a:t>
            </a:r>
          </a:p>
          <a:p>
            <a:pPr lvl="1">
              <a:lnSpc>
                <a:spcPct val="150000"/>
              </a:lnSpc>
            </a:pPr>
            <a:r>
              <a:rPr lang="en-US"/>
              <a:t>Hỗ trợ soạn thảo nhanh khi gõ các thẻ</a:t>
            </a:r>
          </a:p>
          <a:p>
            <a:pPr lvl="1">
              <a:lnSpc>
                <a:spcPct val="150000"/>
              </a:lnSpc>
            </a:pPr>
            <a:r>
              <a:rPr lang="en-US"/>
              <a:t>Kiểm tra tính hợp lệ của tài liệu</a:t>
            </a:r>
          </a:p>
          <a:p>
            <a:pPr lvl="1">
              <a:lnSpc>
                <a:spcPct val="150000"/>
              </a:lnSpc>
            </a:pPr>
            <a:r>
              <a:rPr lang="en-US"/>
              <a:t>Kiểm tra cấu trúc tài liệu với DTD hoặc Schema</a:t>
            </a:r>
          </a:p>
          <a:p>
            <a:pPr lvl="1">
              <a:lnSpc>
                <a:spcPct val="150000"/>
              </a:lnSpc>
            </a:pPr>
            <a:r>
              <a:rPr lang="en-US"/>
              <a:t>Thực hiện các thao tác chuyển đổi</a:t>
            </a:r>
          </a:p>
          <a:p>
            <a:pPr lvl="1">
              <a:lnSpc>
                <a:spcPct val="150000"/>
              </a:lnSpc>
            </a:pPr>
            <a:r>
              <a:rPr lang="en-US"/>
              <a:t>Hiển thị màu sắc, cú pháp</a:t>
            </a:r>
          </a:p>
          <a:p>
            <a:pPr lvl="1">
              <a:lnSpc>
                <a:spcPct val="150000"/>
              </a:lnSpc>
            </a:pPr>
            <a:r>
              <a:rPr lang="en-US"/>
              <a:t>Hiển thị số dòng</a:t>
            </a:r>
          </a:p>
          <a:p>
            <a:pPr lvl="1">
              <a:lnSpc>
                <a:spcPct val="150000"/>
              </a:lnSpc>
            </a:pPr>
            <a:r>
              <a:rPr lang="en-US"/>
              <a:t>Trình bày code</a:t>
            </a:r>
          </a:p>
          <a:p>
            <a:pPr lvl="1">
              <a:lnSpc>
                <a:spcPct val="150000"/>
              </a:lnSpc>
            </a:pPr>
            <a:r>
              <a:rPr lang="en-US"/>
              <a:t>Hoàn thành từ</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7</a:t>
            </a:fld>
            <a:endParaRPr lang="vi-VN"/>
          </a:p>
        </p:txBody>
      </p:sp>
    </p:spTree>
    <p:extLst>
      <p:ext uri="{BB962C8B-B14F-4D97-AF65-F5344CB8AC3E}">
        <p14:creationId xmlns:p14="http://schemas.microsoft.com/office/powerpoint/2010/main" val="8409632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Công cụ soạn thảo XML</a:t>
            </a:r>
          </a:p>
        </p:txBody>
      </p:sp>
      <p:sp>
        <p:nvSpPr>
          <p:cNvPr id="3" name="Content Placeholder 2"/>
          <p:cNvSpPr>
            <a:spLocks noGrp="1"/>
          </p:cNvSpPr>
          <p:nvPr>
            <p:ph idx="1"/>
          </p:nvPr>
        </p:nvSpPr>
        <p:spPr/>
        <p:txBody>
          <a:bodyPr/>
          <a:lstStyle/>
          <a:p>
            <a:pPr>
              <a:lnSpc>
                <a:spcPct val="150000"/>
              </a:lnSpc>
            </a:pPr>
            <a:r>
              <a:rPr lang="en-US"/>
              <a:t>Một số trình soạn thảo phổ biến</a:t>
            </a:r>
          </a:p>
          <a:p>
            <a:pPr lvl="1">
              <a:lnSpc>
                <a:spcPct val="150000"/>
              </a:lnSpc>
            </a:pPr>
            <a:r>
              <a:rPr lang="en-US"/>
              <a:t>Sublime text</a:t>
            </a:r>
          </a:p>
          <a:p>
            <a:pPr lvl="1">
              <a:lnSpc>
                <a:spcPct val="150000"/>
              </a:lnSpc>
            </a:pPr>
            <a:r>
              <a:rPr lang="en-US"/>
              <a:t>NotePad ++</a:t>
            </a:r>
          </a:p>
          <a:p>
            <a:pPr lvl="1">
              <a:lnSpc>
                <a:spcPct val="150000"/>
              </a:lnSpc>
            </a:pPr>
            <a:r>
              <a:rPr lang="en-US"/>
              <a:t>Netbean</a:t>
            </a:r>
          </a:p>
          <a:p>
            <a:pPr lvl="1">
              <a:lnSpc>
                <a:spcPct val="150000"/>
              </a:lnSpc>
            </a:pPr>
            <a:r>
              <a:rPr lang="en-US"/>
              <a:t>Visual Studio</a:t>
            </a:r>
          </a:p>
          <a:p>
            <a:pPr lvl="1">
              <a:lnSpc>
                <a:spcPct val="150000"/>
              </a:lnSpc>
            </a:pPr>
            <a:r>
              <a:rPr lang="en-US"/>
              <a:t>Visual Code</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8</a:t>
            </a:fld>
            <a:endParaRPr lang="vi-VN"/>
          </a:p>
        </p:txBody>
      </p:sp>
    </p:spTree>
    <p:extLst>
      <p:ext uri="{BB962C8B-B14F-4D97-AF65-F5344CB8AC3E}">
        <p14:creationId xmlns:p14="http://schemas.microsoft.com/office/powerpoint/2010/main" val="3402976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Trình phân tích (Parser)</a:t>
            </a:r>
          </a:p>
        </p:txBody>
      </p:sp>
      <p:sp>
        <p:nvSpPr>
          <p:cNvPr id="3" name="Content Placeholder 2"/>
          <p:cNvSpPr>
            <a:spLocks noGrp="1"/>
          </p:cNvSpPr>
          <p:nvPr>
            <p:ph idx="1"/>
          </p:nvPr>
        </p:nvSpPr>
        <p:spPr/>
        <p:txBody>
          <a:bodyPr/>
          <a:lstStyle/>
          <a:p>
            <a:pPr>
              <a:lnSpc>
                <a:spcPct val="150000"/>
              </a:lnSpc>
            </a:pPr>
            <a:r>
              <a:rPr lang="en-US"/>
              <a:t>Trình phân tích có tác dụng:</a:t>
            </a:r>
          </a:p>
          <a:p>
            <a:pPr lvl="1">
              <a:lnSpc>
                <a:spcPct val="150000"/>
              </a:lnSpc>
            </a:pPr>
            <a:r>
              <a:rPr lang="en-US"/>
              <a:t>Đọc tài liệu XML</a:t>
            </a:r>
          </a:p>
          <a:p>
            <a:pPr lvl="1">
              <a:lnSpc>
                <a:spcPct val="150000"/>
              </a:lnSpc>
            </a:pPr>
            <a:r>
              <a:rPr lang="en-US"/>
              <a:t>Xác minh nó với các quy tắc của XML xem có well-formedness không?</a:t>
            </a:r>
          </a:p>
          <a:p>
            <a:pPr lvl="1">
              <a:lnSpc>
                <a:spcPct val="150000"/>
              </a:lnSpc>
            </a:pPr>
            <a:r>
              <a:rPr lang="en-US"/>
              <a:t>Sau khi xác minh, nó sẽ chuyển đổi tài liệu XML về cấu trúc cây</a:t>
            </a:r>
          </a:p>
          <a:p>
            <a:pPr>
              <a:lnSpc>
                <a:spcPct val="150000"/>
              </a:lnSpc>
            </a:pPr>
            <a:r>
              <a:rPr lang="en-US"/>
              <a:t>Loại phân tích</a:t>
            </a:r>
          </a:p>
          <a:p>
            <a:pPr lvl="1">
              <a:lnSpc>
                <a:spcPct val="150000"/>
              </a:lnSpc>
            </a:pPr>
            <a:r>
              <a:rPr lang="en-US"/>
              <a:t>Non validating parser: chỉ kiểm tra tính well-formedness của tài liệu XML</a:t>
            </a:r>
          </a:p>
          <a:p>
            <a:pPr lvl="1">
              <a:lnSpc>
                <a:spcPct val="150000"/>
              </a:lnSpc>
            </a:pPr>
            <a:r>
              <a:rPr lang="en-US"/>
              <a:t>Validating parser: kiểm tra cấu trúc tài liệu XML với DTD hoặc Schema</a:t>
            </a:r>
          </a:p>
          <a:p>
            <a:pPr>
              <a:lnSpc>
                <a:spcPct val="150000"/>
              </a:lnSpc>
            </a:pPr>
            <a:r>
              <a:rPr lang="en-US"/>
              <a:t>Một số trình phân tích XML</a:t>
            </a:r>
          </a:p>
          <a:p>
            <a:pPr lvl="1">
              <a:lnSpc>
                <a:spcPct val="150000"/>
              </a:lnSpc>
            </a:pPr>
            <a:r>
              <a:rPr lang="en-US"/>
              <a:t>Oracle Parser, JAXP, MSXML</a:t>
            </a:r>
          </a:p>
        </p:txBody>
      </p:sp>
      <p:sp>
        <p:nvSpPr>
          <p:cNvPr id="4" name="Footer Placeholder 3"/>
          <p:cNvSpPr>
            <a:spLocks noGrp="1"/>
          </p:cNvSpPr>
          <p:nvPr>
            <p:ph type="ftr" sz="quarter" idx="11"/>
          </p:nvPr>
        </p:nvSpPr>
        <p:spPr/>
        <p:txBody>
          <a:bodyPr/>
          <a:lstStyle/>
          <a:p>
            <a:r>
              <a:rPr lang="vi-VN"/>
              <a:t>Bài 01-Giới thiệu về XML và Namespaces </a:t>
            </a:r>
          </a:p>
        </p:txBody>
      </p:sp>
      <p:sp>
        <p:nvSpPr>
          <p:cNvPr id="5" name="Slide Number Placeholder 4"/>
          <p:cNvSpPr>
            <a:spLocks noGrp="1"/>
          </p:cNvSpPr>
          <p:nvPr>
            <p:ph type="sldNum" sz="quarter" idx="12"/>
          </p:nvPr>
        </p:nvSpPr>
        <p:spPr/>
        <p:txBody>
          <a:bodyPr/>
          <a:lstStyle/>
          <a:p>
            <a:fld id="{201540FA-0942-482B-9F37-EA3921DFDA04}" type="slidenum">
              <a:rPr lang="vi-VN" smtClean="0"/>
              <a:t>9</a:t>
            </a:fld>
            <a:endParaRPr lang="vi-VN"/>
          </a:p>
        </p:txBody>
      </p:sp>
    </p:spTree>
    <p:extLst>
      <p:ext uri="{BB962C8B-B14F-4D97-AF65-F5344CB8AC3E}">
        <p14:creationId xmlns:p14="http://schemas.microsoft.com/office/powerpoint/2010/main" val="22669428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6938</TotalTime>
  <Words>1047</Words>
  <Application>Microsoft Office PowerPoint</Application>
  <PresentationFormat>Widescreen</PresentationFormat>
  <Paragraphs>187</Paragraphs>
  <Slides>23</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23</vt:i4>
      </vt:variant>
    </vt:vector>
  </HeadingPairs>
  <TitlesOfParts>
    <vt:vector size="31" baseType="lpstr">
      <vt:lpstr>Arial</vt:lpstr>
      <vt:lpstr>Calibri</vt:lpstr>
      <vt:lpstr>Calibri Light</vt:lpstr>
      <vt:lpstr>Consolas</vt:lpstr>
      <vt:lpstr>Tahoma</vt:lpstr>
      <vt:lpstr>UTM Avo</vt:lpstr>
      <vt:lpstr>Office Theme</vt:lpstr>
      <vt:lpstr>1_Office Theme</vt:lpstr>
      <vt:lpstr>Bài 01  Giới thiệu về XML và Namespace</vt:lpstr>
      <vt:lpstr>Mục tiêu</vt:lpstr>
      <vt:lpstr>Giới thiệu về XML</vt:lpstr>
      <vt:lpstr>Giới thiệu về XML</vt:lpstr>
      <vt:lpstr>Ưu điểm của XML</vt:lpstr>
      <vt:lpstr>Cấu trúc tài liệu XML</vt:lpstr>
      <vt:lpstr>Công cụ soạn thảo XML</vt:lpstr>
      <vt:lpstr>Công cụ soạn thảo XML</vt:lpstr>
      <vt:lpstr>Trình phân tích (Parser)</vt:lpstr>
      <vt:lpstr>Trình duyệt (Browser)</vt:lpstr>
      <vt:lpstr>Tạo tài liệu XML</vt:lpstr>
      <vt:lpstr>Tạo tài liệu XML</vt:lpstr>
      <vt:lpstr>Well-formedness XML Document</vt:lpstr>
      <vt:lpstr>Comment trong XML</vt:lpstr>
      <vt:lpstr>Các chỉ thị xử lý - Processing Instructions</vt:lpstr>
      <vt:lpstr>Phân loại dữ liệu ký tự (Character Data)</vt:lpstr>
      <vt:lpstr>Các thực thể - Entities</vt:lpstr>
      <vt:lpstr>Namespace</vt:lpstr>
      <vt:lpstr>Namespace</vt:lpstr>
      <vt:lpstr>Default Namespace</vt:lpstr>
      <vt:lpstr>Override Namespace</vt:lpstr>
      <vt:lpstr>HỎI ĐÁP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Duy Quang</dc:creator>
  <cp:lastModifiedBy>Admin</cp:lastModifiedBy>
  <cp:revision>2052</cp:revision>
  <dcterms:created xsi:type="dcterms:W3CDTF">2018-01-11T08:27:42Z</dcterms:created>
  <dcterms:modified xsi:type="dcterms:W3CDTF">2022-01-15T15:10:58Z</dcterms:modified>
</cp:coreProperties>
</file>